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897" r:id="rId3"/>
  </p:sldMasterIdLst>
  <p:notesMasterIdLst>
    <p:notesMasterId r:id="rId70"/>
  </p:notesMasterIdLst>
  <p:handoutMasterIdLst>
    <p:handoutMasterId r:id="rId71"/>
  </p:handoutMasterIdLst>
  <p:sldIdLst>
    <p:sldId id="604" r:id="rId4"/>
    <p:sldId id="606" r:id="rId5"/>
    <p:sldId id="728" r:id="rId6"/>
    <p:sldId id="729" r:id="rId7"/>
    <p:sldId id="730" r:id="rId8"/>
    <p:sldId id="289" r:id="rId9"/>
    <p:sldId id="291" r:id="rId10"/>
    <p:sldId id="292" r:id="rId11"/>
    <p:sldId id="294" r:id="rId12"/>
    <p:sldId id="597" r:id="rId13"/>
    <p:sldId id="290" r:id="rId14"/>
    <p:sldId id="295" r:id="rId15"/>
    <p:sldId id="299" r:id="rId16"/>
    <p:sldId id="297" r:id="rId17"/>
    <p:sldId id="598" r:id="rId18"/>
    <p:sldId id="296" r:id="rId19"/>
    <p:sldId id="301" r:id="rId20"/>
    <p:sldId id="300" r:id="rId21"/>
    <p:sldId id="298" r:id="rId22"/>
    <p:sldId id="599" r:id="rId23"/>
    <p:sldId id="313" r:id="rId24"/>
    <p:sldId id="308" r:id="rId25"/>
    <p:sldId id="309" r:id="rId26"/>
    <p:sldId id="304" r:id="rId27"/>
    <p:sldId id="305" r:id="rId28"/>
    <p:sldId id="306" r:id="rId29"/>
    <p:sldId id="600" r:id="rId30"/>
    <p:sldId id="312" r:id="rId31"/>
    <p:sldId id="315" r:id="rId32"/>
    <p:sldId id="316" r:id="rId33"/>
    <p:sldId id="323" r:id="rId34"/>
    <p:sldId id="322" r:id="rId35"/>
    <p:sldId id="324" r:id="rId36"/>
    <p:sldId id="320" r:id="rId37"/>
    <p:sldId id="314" r:id="rId38"/>
    <p:sldId id="326" r:id="rId39"/>
    <p:sldId id="327" r:id="rId40"/>
    <p:sldId id="318" r:id="rId41"/>
    <p:sldId id="317" r:id="rId42"/>
    <p:sldId id="319" r:id="rId43"/>
    <p:sldId id="601" r:id="rId44"/>
    <p:sldId id="329" r:id="rId45"/>
    <p:sldId id="330" r:id="rId46"/>
    <p:sldId id="328" r:id="rId47"/>
    <p:sldId id="336" r:id="rId48"/>
    <p:sldId id="335" r:id="rId49"/>
    <p:sldId id="331" r:id="rId50"/>
    <p:sldId id="332" r:id="rId51"/>
    <p:sldId id="333" r:id="rId52"/>
    <p:sldId id="334" r:id="rId53"/>
    <p:sldId id="727" r:id="rId54"/>
    <p:sldId id="725" r:id="rId55"/>
    <p:sldId id="410" r:id="rId56"/>
    <p:sldId id="726" r:id="rId57"/>
    <p:sldId id="411" r:id="rId58"/>
    <p:sldId id="412" r:id="rId59"/>
    <p:sldId id="413" r:id="rId60"/>
    <p:sldId id="414" r:id="rId61"/>
    <p:sldId id="415" r:id="rId62"/>
    <p:sldId id="416" r:id="rId63"/>
    <p:sldId id="417" r:id="rId64"/>
    <p:sldId id="418" r:id="rId65"/>
    <p:sldId id="419" r:id="rId66"/>
    <p:sldId id="420" r:id="rId67"/>
    <p:sldId id="421" r:id="rId68"/>
    <p:sldId id="422" r:id="rId69"/>
  </p:sldIdLst>
  <p:sldSz cx="9144000" cy="6858000" type="screen4x3"/>
  <p:notesSz cx="6784975" cy="9921875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8C5A"/>
    <a:srgbClr val="00915D"/>
    <a:srgbClr val="0D4F3C"/>
    <a:srgbClr val="037C03"/>
    <a:srgbClr val="FFFFFF"/>
    <a:srgbClr val="800000"/>
    <a:srgbClr val="060165"/>
    <a:srgbClr val="006A42"/>
    <a:srgbClr val="0249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586" autoAdjust="0"/>
  </p:normalViewPr>
  <p:slideViewPr>
    <p:cSldViewPr>
      <p:cViewPr varScale="1">
        <p:scale>
          <a:sx n="153" d="100"/>
          <a:sy n="153" d="100"/>
        </p:scale>
        <p:origin x="2004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2976" y="-77"/>
      </p:cViewPr>
      <p:guideLst>
        <p:guide orient="horz" pos="3124"/>
        <p:guide pos="21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04C2617-8B2B-14A4-7890-E490CA1C1A7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BB170C73-A867-D135-E090-E1822E7E6F6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4925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94599501-77EB-2113-9267-4DAC3211A28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E6DAC829-6068-5F20-66A2-179E9BEF88F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4925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anose="020B0604020202020204" pitchFamily="34" charset="0"/>
              </a:defRPr>
            </a:lvl1pPr>
          </a:lstStyle>
          <a:p>
            <a:fld id="{7A381A76-9D15-47F1-824E-5E26A48B64FA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51EF861B-B28A-A7FE-0A28-F719BE2BB27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632B70BB-2BF4-7B1B-9C29-0D2AD3C6E62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4925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509556E9-A2AB-A993-BE5A-024BC4C22EA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8AAF3708-14E9-8FF1-8F2A-D06143DBD6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4925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anose="020B0604020202020204" pitchFamily="34" charset="0"/>
              </a:defRPr>
            </a:lvl1pPr>
          </a:lstStyle>
          <a:p>
            <a:fld id="{18182567-388C-4D33-8B7B-A651F195F118}" type="slidenum">
              <a:rPr lang="de-DE" altLang="de-DE"/>
              <a:pPr/>
              <a:t>‹Nr.›</a:t>
            </a:fld>
            <a:endParaRPr lang="de-DE" altLang="de-DE"/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DD8465B4-4BEB-3FA1-5578-D0E2FB0A5E2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38688"/>
            <a:ext cx="4972050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Klicken Sie, um die Formate des Vorlagentextes zu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8199" name="Rectangle 7">
            <a:extLst>
              <a:ext uri="{FF2B5EF4-FFF2-40B4-BE49-F238E27FC236}">
                <a16:creationId xmlns:a16="http://schemas.microsoft.com/office/drawing/2014/main" id="{BDBCBCAF-13E3-5F15-9012-7ACC75CA448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69975" y="887413"/>
            <a:ext cx="4645025" cy="34845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>
            <a:extLst>
              <a:ext uri="{FF2B5EF4-FFF2-40B4-BE49-F238E27FC236}">
                <a16:creationId xmlns:a16="http://schemas.microsoft.com/office/drawing/2014/main" id="{CAB5EC0A-C9CC-A6BA-EE54-8860552589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FA95FD-393F-42A8-A207-199B4A6476FA}" type="slidenum">
              <a:rPr kumimoji="0" lang="de-DE" altLang="de-DE" sz="1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762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altLang="de-DE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55ADAD09-5AD8-D6A8-82FA-8696898FF3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1225" y="744538"/>
            <a:ext cx="4962525" cy="3722687"/>
          </a:xfrm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CD01483-3634-269A-689A-A2F198F34B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3288"/>
            <a:ext cx="5426075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4400" eaLnBrk="1" hangingPunct="1"/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59278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50795"/>
            <a:ext cx="5554663" cy="7064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60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50474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289439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6122548F-DB6D-8F3A-7154-540335541CE7}"/>
              </a:ext>
            </a:extLst>
          </p:cNvPr>
          <p:cNvSpPr txBox="1"/>
          <p:nvPr userDrawn="1"/>
        </p:nvSpPr>
        <p:spPr>
          <a:xfrm>
            <a:off x="7667625" y="4508500"/>
            <a:ext cx="1441450" cy="18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sz="600" dirty="0">
                <a:latin typeface="+mj-lt"/>
              </a:rPr>
              <a:t>© Copyright 2024 anderScore GmbH</a:t>
            </a:r>
          </a:p>
        </p:txBody>
      </p:sp>
    </p:spTree>
    <p:extLst>
      <p:ext uri="{BB962C8B-B14F-4D97-AF65-F5344CB8AC3E}">
        <p14:creationId xmlns:p14="http://schemas.microsoft.com/office/powerpoint/2010/main" val="1327672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50795"/>
            <a:ext cx="5554663" cy="7064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spcAft>
                <a:spcPts val="0"/>
              </a:spcAft>
              <a:defRPr sz="2000"/>
            </a:lvl1pPr>
            <a:lvl2pPr>
              <a:spcBef>
                <a:spcPts val="600"/>
              </a:spcBef>
              <a:spcAft>
                <a:spcPts val="0"/>
              </a:spcAft>
              <a:defRPr sz="1600"/>
            </a:lvl2pPr>
            <a:lvl3pPr>
              <a:spcBef>
                <a:spcPts val="600"/>
              </a:spcBef>
              <a:spcAft>
                <a:spcPts val="0"/>
              </a:spcAft>
              <a:defRPr/>
            </a:lvl3pPr>
            <a:lvl4pPr>
              <a:spcBef>
                <a:spcPts val="600"/>
              </a:spcBef>
              <a:spcAft>
                <a:spcPts val="0"/>
              </a:spcAft>
              <a:defRPr/>
            </a:lvl4pPr>
            <a:lvl5pPr>
              <a:spcBef>
                <a:spcPts val="60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142694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39196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hyperlink" Target="http://www.brockhaus-ag.de/" TargetMode="Externa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hyperlink" Target="http://www.brockhaus-ag.de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>
            <a:extLst>
              <a:ext uri="{FF2B5EF4-FFF2-40B4-BE49-F238E27FC236}">
                <a16:creationId xmlns:a16="http://schemas.microsoft.com/office/drawing/2014/main" id="{BAECF73F-51DF-FDBE-6AE5-F37C2B1BD4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F4B649-D280-50F3-C67E-6AAA9D00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F4050C-4DDC-EEE7-1F55-0CF6892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6615113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>
              <a:defRPr/>
            </a:pPr>
            <a:fld id="{61B3D086-5D28-4B67-8868-985D0752D18E}" type="datetime1">
              <a:rPr lang="de-DE" sz="1000">
                <a:solidFill>
                  <a:schemeClr val="bg1"/>
                </a:solidFill>
                <a:latin typeface="Arial" charset="0"/>
              </a:rPr>
              <a:pPr algn="ctr">
                <a:defRPr/>
              </a:pPr>
              <a:t>10.06.2024</a:t>
            </a:fld>
            <a:endParaRPr lang="de-DE" sz="10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275FE2A-62CE-89A3-6F74-188DBF77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12D5C9A-5062-4B85-AFEB-13425A69A721}" type="slidenum">
              <a:rPr lang="de-DE" altLang="de-DE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‹Nr.›</a:t>
            </a:fld>
            <a:endParaRPr lang="de-DE" altLang="de-DE" sz="1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2C8B5109-8C77-C5A8-61F4-5A9D9A719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48" name="Text Box 24">
            <a:extLst>
              <a:ext uri="{FF2B5EF4-FFF2-40B4-BE49-F238E27FC236}">
                <a16:creationId xmlns:a16="http://schemas.microsoft.com/office/drawing/2014/main" id="{F1840321-693F-91D3-D149-F3E33CC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anderScore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GmbH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Daniel Krämer &amp; Malte Fischer</a:t>
            </a:r>
          </a:p>
        </p:txBody>
      </p:sp>
      <p:sp>
        <p:nvSpPr>
          <p:cNvPr id="1054" name="Text Box 30">
            <a:extLst>
              <a:ext uri="{FF2B5EF4-FFF2-40B4-BE49-F238E27FC236}">
                <a16:creationId xmlns:a16="http://schemas.microsoft.com/office/drawing/2014/main" id="{9346920B-D70B-3A57-06DF-529E5379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424613"/>
            <a:ext cx="1311578" cy="24622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Tag-1_5-Gitlab.pptx</a:t>
            </a:r>
            <a:endParaRPr lang="de-DE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63" name="Rectangle 39">
            <a:hlinkClick r:id="rId4"/>
            <a:extLst>
              <a:ext uri="{FF2B5EF4-FFF2-40B4-BE49-F238E27FC236}">
                <a16:creationId xmlns:a16="http://schemas.microsoft.com/office/drawing/2014/main" id="{613611E0-DAA0-F230-CD0B-8592F147216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14775" y="3105150"/>
            <a:ext cx="9144000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29E915F4-DDDF-F121-AC80-954D75E00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1AC20BC3-24D2-D550-0D11-5B051D9220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492F53AD-7BED-DC98-EB8F-A0EE8D11CB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>
            <a:extLst>
              <a:ext uri="{FF2B5EF4-FFF2-40B4-BE49-F238E27FC236}">
                <a16:creationId xmlns:a16="http://schemas.microsoft.com/office/drawing/2014/main" id="{4AE00106-8F78-C96F-8B30-D2683A6B8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3" descr="_anderScore-Logo_2773x575_new">
            <a:extLst>
              <a:ext uri="{FF2B5EF4-FFF2-40B4-BE49-F238E27FC236}">
                <a16:creationId xmlns:a16="http://schemas.microsoft.com/office/drawing/2014/main" id="{CC9E1C11-27DD-E217-D73D-AA9C236B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45">
            <a:extLst>
              <a:ext uri="{FF2B5EF4-FFF2-40B4-BE49-F238E27FC236}">
                <a16:creationId xmlns:a16="http://schemas.microsoft.com/office/drawing/2014/main" id="{ECFE2338-BCA1-E902-1A46-C4FCCF006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3213" y="115888"/>
            <a:ext cx="5554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903" r:id="rId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7">
            <a:extLst>
              <a:ext uri="{FF2B5EF4-FFF2-40B4-BE49-F238E27FC236}">
                <a16:creationId xmlns:a16="http://schemas.microsoft.com/office/drawing/2014/main" id="{4D35DA86-B4BB-2584-B461-44E862DDDE3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1838"/>
            <a:ext cx="9144000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83" name="Rectangle 11">
            <a:extLst>
              <a:ext uri="{FF2B5EF4-FFF2-40B4-BE49-F238E27FC236}">
                <a16:creationId xmlns:a16="http://schemas.microsoft.com/office/drawing/2014/main" id="{968E4FCC-BFE2-C5FE-B99E-AD505999C9E6}"/>
              </a:ext>
            </a:extLst>
          </p:cNvPr>
          <p:cNvSpPr>
            <a:spLocks noChangeArrowheads="1"/>
          </p:cNvSpPr>
          <p:nvPr userDrawn="1"/>
        </p:nvSpPr>
        <p:spPr bwMode="auto">
          <a:xfrm rot="20291916" flipV="1">
            <a:off x="5889625" y="4484688"/>
            <a:ext cx="73025" cy="698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79884" name="Rectangle 12">
            <a:extLst>
              <a:ext uri="{FF2B5EF4-FFF2-40B4-BE49-F238E27FC236}">
                <a16:creationId xmlns:a16="http://schemas.microsoft.com/office/drawing/2014/main" id="{250C61B2-2B35-A539-A9AE-1C8E086EC10D}"/>
              </a:ext>
            </a:extLst>
          </p:cNvPr>
          <p:cNvSpPr>
            <a:spLocks noChangeArrowheads="1"/>
          </p:cNvSpPr>
          <p:nvPr userDrawn="1"/>
        </p:nvSpPr>
        <p:spPr bwMode="auto">
          <a:xfrm rot="-922424">
            <a:off x="5884863" y="4489450"/>
            <a:ext cx="73025" cy="714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pic>
        <p:nvPicPr>
          <p:cNvPr id="2053" name="Picture 13">
            <a:extLst>
              <a:ext uri="{FF2B5EF4-FFF2-40B4-BE49-F238E27FC236}">
                <a16:creationId xmlns:a16="http://schemas.microsoft.com/office/drawing/2014/main" id="{C2AA9C0A-9353-DC7C-8B36-9A1C13E55B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620713"/>
            <a:ext cx="3381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77A5FA4-4CA9-715B-7152-68BE18CA531B}"/>
              </a:ext>
            </a:extLst>
          </p:cNvPr>
          <p:cNvSpPr txBox="1"/>
          <p:nvPr userDrawn="1"/>
        </p:nvSpPr>
        <p:spPr>
          <a:xfrm>
            <a:off x="7667625" y="4508500"/>
            <a:ext cx="1441450" cy="18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sz="600" dirty="0">
                <a:latin typeface="+mj-lt"/>
              </a:rPr>
              <a:t>© Copyright 2024 anderScore GmbH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C1D4427-EC13-A9D8-40C5-EE0A0F5A770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868" y="4481736"/>
            <a:ext cx="2376264" cy="237626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>
            <a:extLst>
              <a:ext uri="{FF2B5EF4-FFF2-40B4-BE49-F238E27FC236}">
                <a16:creationId xmlns:a16="http://schemas.microsoft.com/office/drawing/2014/main" id="{BAECF73F-51DF-FDBE-6AE5-F37C2B1BD4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F4B649-D280-50F3-C67E-6AAA9D00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F4050C-4DDC-EEE7-1F55-0CF6892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6615113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>
              <a:defRPr/>
            </a:pPr>
            <a:fld id="{61B3D086-5D28-4B67-8868-985D0752D18E}" type="datetime1">
              <a:rPr lang="de-DE" sz="1000">
                <a:solidFill>
                  <a:schemeClr val="bg1"/>
                </a:solidFill>
                <a:latin typeface="Arial" charset="0"/>
              </a:rPr>
              <a:pPr algn="ctr">
                <a:defRPr/>
              </a:pPr>
              <a:t>10.06.2024</a:t>
            </a:fld>
            <a:endParaRPr lang="de-DE" sz="10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275FE2A-62CE-89A3-6F74-188DBF77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12D5C9A-5062-4B85-AFEB-13425A69A721}" type="slidenum">
              <a:rPr lang="de-DE" altLang="de-DE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‹Nr.›</a:t>
            </a:fld>
            <a:endParaRPr lang="de-DE" altLang="de-DE" sz="1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2C8B5109-8C77-C5A8-61F4-5A9D9A719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48" name="Text Box 24">
            <a:extLst>
              <a:ext uri="{FF2B5EF4-FFF2-40B4-BE49-F238E27FC236}">
                <a16:creationId xmlns:a16="http://schemas.microsoft.com/office/drawing/2014/main" id="{F1840321-693F-91D3-D149-F3E33CC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anderScore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GmbH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Daniel Krämer &amp; Malte Fischer</a:t>
            </a:r>
          </a:p>
        </p:txBody>
      </p:sp>
      <p:sp>
        <p:nvSpPr>
          <p:cNvPr id="1054" name="Text Box 30">
            <a:extLst>
              <a:ext uri="{FF2B5EF4-FFF2-40B4-BE49-F238E27FC236}">
                <a16:creationId xmlns:a16="http://schemas.microsoft.com/office/drawing/2014/main" id="{9346920B-D70B-3A57-06DF-529E5379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424613"/>
            <a:ext cx="1311578" cy="24622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Tag-1_5-Gitlab.pptx</a:t>
            </a:r>
            <a:endParaRPr lang="de-DE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63" name="Rectangle 39">
            <a:hlinkClick r:id="rId4"/>
            <a:extLst>
              <a:ext uri="{FF2B5EF4-FFF2-40B4-BE49-F238E27FC236}">
                <a16:creationId xmlns:a16="http://schemas.microsoft.com/office/drawing/2014/main" id="{613611E0-DAA0-F230-CD0B-8592F147216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14775" y="3105150"/>
            <a:ext cx="9144000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29E915F4-DDDF-F121-AC80-954D75E00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1AC20BC3-24D2-D550-0D11-5B051D9220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492F53AD-7BED-DC98-EB8F-A0EE8D11CB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>
            <a:extLst>
              <a:ext uri="{FF2B5EF4-FFF2-40B4-BE49-F238E27FC236}">
                <a16:creationId xmlns:a16="http://schemas.microsoft.com/office/drawing/2014/main" id="{4AE00106-8F78-C96F-8B30-D2683A6B8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3" descr="_anderScore-Logo_2773x575_new">
            <a:extLst>
              <a:ext uri="{FF2B5EF4-FFF2-40B4-BE49-F238E27FC236}">
                <a16:creationId xmlns:a16="http://schemas.microsoft.com/office/drawing/2014/main" id="{CC9E1C11-27DD-E217-D73D-AA9C236B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45">
            <a:extLst>
              <a:ext uri="{FF2B5EF4-FFF2-40B4-BE49-F238E27FC236}">
                <a16:creationId xmlns:a16="http://schemas.microsoft.com/office/drawing/2014/main" id="{ECFE2338-BCA1-E902-1A46-C4FCCF006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3213" y="115888"/>
            <a:ext cx="5554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718579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902" r:id="rId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itlab.com/ee/user/ssh.html" TargetMode="Externa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E4B2C6CD-AD60-3C79-94C5-A3C58293BC9E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468313" y="2562225"/>
            <a:ext cx="4967287" cy="93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eaLnBrk="1" hangingPunct="1"/>
            <a:r>
              <a:rPr lang="de-DE" altLang="de-DE" sz="3200" dirty="0"/>
              <a:t>Tag 1: Einführung in </a:t>
            </a:r>
            <a:r>
              <a:rPr lang="de-DE" altLang="de-DE" sz="3200" dirty="0" err="1"/>
              <a:t>Git</a:t>
            </a:r>
            <a:r>
              <a:rPr lang="de-DE" altLang="de-DE" sz="3200" dirty="0"/>
              <a:t> und </a:t>
            </a:r>
            <a:r>
              <a:rPr lang="de-DE" altLang="de-DE" sz="3200" dirty="0" err="1"/>
              <a:t>GitLab</a:t>
            </a:r>
            <a:r>
              <a:rPr lang="de-DE" altLang="de-DE" sz="3200" dirty="0"/>
              <a:t>, </a:t>
            </a:r>
            <a:r>
              <a:rPr lang="de-DE" altLang="de-DE" sz="3200" dirty="0" err="1"/>
              <a:t>Git</a:t>
            </a:r>
            <a:r>
              <a:rPr lang="de-DE" altLang="de-DE" sz="3200" dirty="0"/>
              <a:t>-Workflow im Team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89107976-89BA-B819-B0F4-5904DD4F4AAC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468312" y="4462463"/>
            <a:ext cx="4190603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r>
              <a:rPr lang="de-DE" altLang="de-DE" sz="1600" dirty="0"/>
              <a:t>17.06.2024, Daniel Krämer &amp; Malte Fischer</a:t>
            </a:r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4D866AF1-CD71-C1C5-56DD-B2E98E020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49275"/>
            <a:ext cx="4032250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de-DE" altLang="de-DE" sz="4400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795EC6A-86ED-78D6-3916-EC81E8315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9959" y="263970"/>
            <a:ext cx="4348957" cy="15088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/>
              <a:t>Startseite und Projekte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2560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DF12997-C5C2-DD35-C3EF-B34F5BD3F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72" y="1148365"/>
            <a:ext cx="8676456" cy="508894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00D2F7C-7231-DD04-3183-007510912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1" y="1152757"/>
            <a:ext cx="8719197" cy="515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036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BC4A0E-E6D4-C72F-56DA-E53AAEC51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58" y="1144443"/>
            <a:ext cx="8660481" cy="516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98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Neues Projekt erstellen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URL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Project URL + Project </a:t>
            </a:r>
            <a:r>
              <a:rPr lang="de-DE" altLang="de-DE" dirty="0" err="1"/>
              <a:t>Slug</a:t>
            </a:r>
            <a:r>
              <a:rPr lang="de-DE" altLang="de-DE" dirty="0"/>
              <a:t> bestimmen die URL, unter der das neue Projekt aufgerufen werden kann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Visibility</a:t>
            </a:r>
            <a:r>
              <a:rPr lang="de-DE" altLang="de-DE" dirty="0"/>
              <a:t> Level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Gibt an, welche User Zugriff auf das Projekt erhalten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Internal als zusätzliche Option bei eigenen </a:t>
            </a:r>
            <a:r>
              <a:rPr lang="de-DE" altLang="de-DE" dirty="0" err="1"/>
              <a:t>GitLab</a:t>
            </a:r>
            <a:r>
              <a:rPr lang="de-DE" altLang="de-DE" dirty="0"/>
              <a:t> Instanzen für angemeldete User und Guest Accounts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Project </a:t>
            </a:r>
            <a:r>
              <a:rPr lang="de-DE" altLang="de-DE" dirty="0" err="1"/>
              <a:t>Configuration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Mit einer README wird eine erste Datei und ein initialer Commit angelegt</a:t>
            </a:r>
          </a:p>
          <a:p>
            <a:pPr marL="857250" lvl="1"/>
            <a:r>
              <a:rPr lang="de-DE" altLang="de-DE" dirty="0"/>
              <a:t>Sinnvoll wenn man zuerst das Remote Repository anlegt um direkt </a:t>
            </a:r>
            <a:r>
              <a:rPr lang="de-DE" altLang="de-DE" dirty="0" err="1"/>
              <a:t>clonen</a:t>
            </a:r>
            <a:r>
              <a:rPr lang="de-DE" altLang="de-DE" dirty="0"/>
              <a:t> zu können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Bei bestehendem lokalen </a:t>
            </a:r>
            <a:r>
              <a:rPr lang="de-DE" altLang="de-DE" dirty="0" err="1"/>
              <a:t>Repositiory</a:t>
            </a:r>
            <a:r>
              <a:rPr lang="de-DE" altLang="de-DE" dirty="0"/>
              <a:t> sollte man ein leeres Remote Repository anlegen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</p:spTree>
    <p:extLst>
      <p:ext uri="{BB962C8B-B14F-4D97-AF65-F5344CB8AC3E}">
        <p14:creationId xmlns:p14="http://schemas.microsoft.com/office/powerpoint/2010/main" val="174132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/>
              <a:t>Groups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2728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095DE4F-469B-690E-E7F3-963642817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59" y="1131142"/>
            <a:ext cx="8743481" cy="517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85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Gruppen können zur Verwaltung von einem oder</a:t>
            </a:r>
            <a:br>
              <a:rPr lang="de-DE" altLang="de-DE" dirty="0"/>
            </a:br>
            <a:r>
              <a:rPr lang="de-DE" altLang="de-DE" dirty="0"/>
              <a:t>mehreren Projekten gleichzeitig verwendet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Projekte können innerhalt von Gruppen angelegt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Dadurch befinden diese sich im </a:t>
            </a:r>
            <a:r>
              <a:rPr lang="de-DE" altLang="de-DE" dirty="0">
                <a:solidFill>
                  <a:srgbClr val="7030A0"/>
                </a:solidFill>
              </a:rPr>
              <a:t>Namespace</a:t>
            </a:r>
            <a:r>
              <a:rPr lang="de-DE" altLang="de-DE" dirty="0"/>
              <a:t> der Gruppe, bspw.</a:t>
            </a:r>
            <a:br>
              <a:rPr lang="de-DE" altLang="de-DE" dirty="0"/>
            </a:br>
            <a:r>
              <a:rPr lang="de-DE" altLang="de-DE" dirty="0"/>
              <a:t>https://gitlab.example.de/</a:t>
            </a:r>
            <a:r>
              <a:rPr lang="de-DE" altLang="de-DE" dirty="0">
                <a:solidFill>
                  <a:srgbClr val="7030A0"/>
                </a:solidFill>
              </a:rPr>
              <a:t>my_group</a:t>
            </a:r>
            <a:r>
              <a:rPr lang="de-DE" altLang="de-DE" dirty="0"/>
              <a:t>/my_project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Verwaltung von Rechten auf Gruppenebene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Mitglieder erhalten Zugriff auf alle Projekte innerhalb einer Gruppe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zur Kommunikation verwendet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Abrufen von gruppenspezifischen Statistiken und Aktivitäten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in Untergruppen aufgeteilt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Gruppeneinteilungen und Strukturen auf individuelle Bedürfnisse anpassbar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</p:spTree>
    <p:extLst>
      <p:ext uri="{BB962C8B-B14F-4D97-AF65-F5344CB8AC3E}">
        <p14:creationId xmlns:p14="http://schemas.microsoft.com/office/powerpoint/2010/main" val="1007438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FAE0FAA-CC78-8E56-FD48-C793C5EDE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3" y="1052736"/>
            <a:ext cx="6963781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41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42E3C83-7308-EBA4-A4BD-427C3E1BC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00808"/>
            <a:ext cx="8136904" cy="4680520"/>
          </a:xfrm>
          <a:prstGeom prst="rect">
            <a:avLst/>
          </a:prstGeom>
        </p:spPr>
      </p:pic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/>
            <a:r>
              <a:rPr lang="de-DE" altLang="de-DE" dirty="0"/>
              <a:t>Anlegen eines Projektes innerhalb einer Gruppe über Button </a:t>
            </a:r>
            <a:br>
              <a:rPr lang="de-DE" altLang="de-DE" dirty="0"/>
            </a:br>
            <a:r>
              <a:rPr lang="de-DE" altLang="de-DE" dirty="0"/>
              <a:t>„New Project“ auf Startseite/Gruppenseite</a:t>
            </a:r>
          </a:p>
          <a:p>
            <a:pPr marL="857250" lvl="1"/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8CE2FFE2-B715-19E4-3F4B-0360AC19EFE1}"/>
              </a:ext>
            </a:extLst>
          </p:cNvPr>
          <p:cNvSpPr/>
          <p:nvPr/>
        </p:nvSpPr>
        <p:spPr bwMode="auto">
          <a:xfrm>
            <a:off x="1979712" y="3933056"/>
            <a:ext cx="1440160" cy="43204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568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1 – Einführung in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 und </a:t>
            </a:r>
            <a:r>
              <a:rPr lang="de-DE" altLang="de-DE" sz="1800" b="1" dirty="0" err="1"/>
              <a:t>GitLab</a:t>
            </a:r>
            <a:r>
              <a:rPr lang="de-DE" altLang="de-DE" sz="1800" b="1" dirty="0"/>
              <a:t>,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-Workflow im Team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&amp; Kursüberblick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</a:t>
            </a:r>
            <a:r>
              <a:rPr lang="de-DE" altLang="de-DE" sz="1400" dirty="0" err="1"/>
              <a:t>Rebase</a:t>
            </a:r>
            <a:r>
              <a:rPr lang="de-DE" altLang="de-DE" sz="1400" dirty="0"/>
              <a:t> und </a:t>
            </a:r>
            <a:r>
              <a:rPr lang="de-DE" altLang="de-DE" sz="1400" dirty="0" err="1"/>
              <a:t>Merge</a:t>
            </a:r>
            <a:r>
              <a:rPr lang="de-DE" altLang="de-DE" sz="1400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Remote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GitLab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-Workflow im Team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2 – Vertiefung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-Workflow, CI/CD &amp; </a:t>
            </a:r>
            <a:r>
              <a:rPr lang="de-DE" altLang="de-DE" sz="1800" b="1" dirty="0" err="1"/>
              <a:t>GitLab</a:t>
            </a:r>
            <a:r>
              <a:rPr lang="de-DE" altLang="de-DE" sz="1800" b="1" dirty="0"/>
              <a:t> CI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Gitflow</a:t>
            </a:r>
            <a:r>
              <a:rPr lang="de-DE" altLang="de-DE" sz="1400" dirty="0"/>
              <a:t>-Workflow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Tags, Releases &amp; deren Verwaltung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GitLab</a:t>
            </a:r>
            <a:r>
              <a:rPr lang="de-DE" altLang="de-DE" sz="1400" dirty="0"/>
              <a:t>-Runner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in </a:t>
            </a:r>
            <a:r>
              <a:rPr lang="de-DE" altLang="de-DE" sz="1400" dirty="0" err="1"/>
              <a:t>GitLab</a:t>
            </a:r>
            <a:r>
              <a:rPr lang="de-DE" altLang="de-DE" sz="1400" dirty="0"/>
              <a:t> CI/CD &amp; </a:t>
            </a:r>
            <a:r>
              <a:rPr lang="de-DE" altLang="de-DE" sz="1400" dirty="0" err="1"/>
              <a:t>gitlab.yml</a:t>
            </a:r>
            <a:endParaRPr lang="de-DE" altLang="de-DE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3 – </a:t>
            </a:r>
            <a:r>
              <a:rPr lang="de-DE" altLang="de-DE" sz="1800" b="1" dirty="0" err="1"/>
              <a:t>GitOps</a:t>
            </a:r>
            <a:r>
              <a:rPr lang="de-DE" altLang="de-DE" sz="1800" b="1" dirty="0"/>
              <a:t>, Docker in der Entwicklung und </a:t>
            </a:r>
            <a:r>
              <a:rPr lang="de-DE" altLang="de-DE" sz="1800" b="1" dirty="0" err="1"/>
              <a:t>Deployment</a:t>
            </a:r>
            <a:r>
              <a:rPr lang="de-DE" altLang="de-DE" sz="1800" b="1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GitOps</a:t>
            </a:r>
            <a:r>
              <a:rPr lang="de-DE" altLang="de-DE" sz="1400" dirty="0"/>
              <a:t> Grundlagen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Lokale Entwicklung mit Docker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Container/Docker-Registry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Erstellen von Release- und </a:t>
            </a:r>
            <a:r>
              <a:rPr lang="de-DE" altLang="de-DE" sz="1400" dirty="0" err="1"/>
              <a:t>Tagged</a:t>
            </a:r>
            <a:r>
              <a:rPr lang="de-DE" altLang="de-DE" sz="1400" dirty="0"/>
              <a:t>-Images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Möglichkeiten des </a:t>
            </a:r>
            <a:r>
              <a:rPr lang="de-DE" altLang="de-DE" sz="1400" dirty="0" err="1"/>
              <a:t>Deployments</a:t>
            </a:r>
            <a:r>
              <a:rPr lang="de-DE" altLang="de-DE" sz="1400" dirty="0"/>
              <a:t> &amp; Verwaltung von Konfiguration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Abschlussübung &amp; Diskussion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altLang="de-DE" sz="1400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Agenda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Clonen</a:t>
            </a:r>
            <a:r>
              <a:rPr lang="de-DE" cap="none" dirty="0"/>
              <a:t> von Projekten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3312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FC582AE7-3AE8-D4FE-413A-CE00F3BB9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718" y="1340768"/>
            <a:ext cx="8736564" cy="4004555"/>
          </a:xfrm>
        </p:spPr>
      </p:pic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</p:spTree>
    <p:extLst>
      <p:ext uri="{BB962C8B-B14F-4D97-AF65-F5344CB8AC3E}">
        <p14:creationId xmlns:p14="http://schemas.microsoft.com/office/powerpoint/2010/main" val="3948722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7259" cy="503709"/>
          </a:xfrm>
        </p:spPr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 Projektübersicht </a:t>
            </a:r>
            <a:r>
              <a:rPr lang="de-DE" altLang="de-DE" b="1" dirty="0"/>
              <a:t>Code</a:t>
            </a:r>
            <a:r>
              <a:rPr lang="de-DE" altLang="de-DE" dirty="0"/>
              <a:t> auswählen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9B7996D-BBA7-3465-1416-538C8DCB4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4" y="1470466"/>
            <a:ext cx="7740352" cy="472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00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7259" cy="5256237"/>
          </a:xfrm>
        </p:spPr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Clonen</a:t>
            </a:r>
            <a:r>
              <a:rPr lang="de-DE" altLang="de-DE" dirty="0"/>
              <a:t> mittels SSH Key oder über HTTPS möglich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Im gewünschten Zielverzeichnis den Befehl</a:t>
            </a:r>
            <a:br>
              <a:rPr lang="de-DE" altLang="de-DE" dirty="0"/>
            </a:b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clone</a:t>
            </a:r>
            <a:r>
              <a:rPr lang="de-DE" altLang="de-DE" dirty="0"/>
              <a:t> in Kombination mit der kopierten URL ausführen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Zum </a:t>
            </a:r>
            <a:r>
              <a:rPr lang="de-DE" altLang="de-DE" dirty="0" err="1"/>
              <a:t>Clonen</a:t>
            </a:r>
            <a:r>
              <a:rPr lang="de-DE" altLang="de-DE" dirty="0"/>
              <a:t> über SSH muss ein öffentlicher SSH Schlüssel hinterlegt werden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</p:spTree>
    <p:extLst>
      <p:ext uri="{BB962C8B-B14F-4D97-AF65-F5344CB8AC3E}">
        <p14:creationId xmlns:p14="http://schemas.microsoft.com/office/powerpoint/2010/main" val="2716222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SSH Keys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zur verschlüsselten Kommunikation zwischen lokalem Repository und </a:t>
            </a:r>
            <a:r>
              <a:rPr lang="de-DE" altLang="de-DE" dirty="0" err="1"/>
              <a:t>GitLab</a:t>
            </a:r>
            <a:r>
              <a:rPr lang="de-DE" altLang="de-DE" dirty="0"/>
              <a:t> Server verwendet werden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Sinnvolle Alternative zur wiederholten Verwendung von Username und Passwort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SSH Keys besteht aus einem Schlüsselpaar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Öffentlicher Schlüssel wird auf den </a:t>
            </a:r>
            <a:r>
              <a:rPr lang="de-DE" altLang="de-DE" dirty="0" err="1"/>
              <a:t>GitLab</a:t>
            </a:r>
            <a:r>
              <a:rPr lang="de-DE" altLang="de-DE" dirty="0"/>
              <a:t> Server hinterlegt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Privater Schlüssel verbleibt geschützt auf Endgerät und wird nicht geteilt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Unterstützte SSH Key Formate:</a:t>
            </a:r>
          </a:p>
          <a:p>
            <a:pPr marL="800100" lvl="1"/>
            <a:r>
              <a:rPr lang="de-DE" altLang="de-DE" dirty="0"/>
              <a:t>ED25519 (bevorzugt)</a:t>
            </a:r>
          </a:p>
          <a:p>
            <a:pPr marL="800100" lvl="1"/>
            <a:r>
              <a:rPr lang="de-DE" altLang="de-DE" dirty="0"/>
              <a:t>ECDSA</a:t>
            </a:r>
          </a:p>
          <a:p>
            <a:pPr marL="800100" lvl="1"/>
            <a:r>
              <a:rPr lang="de-DE" altLang="de-DE" dirty="0"/>
              <a:t>RSA (mind. 2048-bit)</a:t>
            </a:r>
          </a:p>
          <a:p>
            <a:pPr marL="800100" lvl="1"/>
            <a:r>
              <a:rPr lang="de-DE" altLang="de-DE" dirty="0"/>
              <a:t>DSA (nicht mehr empfohlen)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</p:spTree>
    <p:extLst>
      <p:ext uri="{BB962C8B-B14F-4D97-AF65-F5344CB8AC3E}">
        <p14:creationId xmlns:p14="http://schemas.microsoft.com/office/powerpoint/2010/main" val="896718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SSH Schlüsselpaar generieren (ED25519)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Folgenden Befehl in Terminal ausführen: </a:t>
            </a:r>
            <a:br>
              <a:rPr lang="de-DE" altLang="de-DE" dirty="0"/>
            </a:br>
            <a:r>
              <a:rPr lang="de-DE" sz="2000" b="0" i="0" dirty="0" err="1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ssh-keygen</a:t>
            </a:r>
            <a:r>
              <a:rPr lang="de-DE" sz="2000" b="0" i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20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-t</a:t>
            </a:r>
            <a:r>
              <a:rPr lang="de-DE" sz="2000" b="0" i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 ed25519 </a:t>
            </a:r>
            <a:r>
              <a:rPr lang="de-DE" sz="20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-C</a:t>
            </a:r>
            <a:r>
              <a:rPr lang="de-DE" sz="2000" b="0" i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20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de-DE" sz="2000" b="0" i="0" dirty="0" err="1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comment</a:t>
            </a:r>
            <a:r>
              <a:rPr lang="de-DE" sz="20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&gt;"</a:t>
            </a:r>
            <a:endParaRPr lang="de-DE" sz="2000" b="0" i="0" dirty="0">
              <a:solidFill>
                <a:srgbClr val="BA2121"/>
              </a:solidFill>
              <a:effectLst/>
            </a:endParaRP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Dateiname und Speicherort angeben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Passphrase für Schlüssel einrichten (optional)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Öffentlichen Schlüssel auf </a:t>
            </a:r>
            <a:r>
              <a:rPr lang="de-DE" altLang="de-DE" dirty="0" err="1"/>
              <a:t>GitLab</a:t>
            </a:r>
            <a:r>
              <a:rPr lang="de-DE" altLang="de-DE" dirty="0"/>
              <a:t> hochladen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Inhalt der erstellten .</a:t>
            </a:r>
            <a:r>
              <a:rPr lang="de-DE" altLang="de-DE" dirty="0" err="1"/>
              <a:t>pub</a:t>
            </a:r>
            <a:r>
              <a:rPr lang="de-DE" altLang="de-DE" dirty="0"/>
              <a:t> Datei kopieren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Navigieren </a:t>
            </a:r>
            <a:r>
              <a:rPr lang="de-DE" altLang="de-DE" b="1" dirty="0"/>
              <a:t>Startseite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 </a:t>
            </a:r>
            <a:r>
              <a:rPr lang="de-DE" altLang="de-DE" b="1" dirty="0">
                <a:sym typeface="Wingdings" panose="05000000000000000000" pitchFamily="2" charset="2"/>
              </a:rPr>
              <a:t>Avatar</a:t>
            </a:r>
            <a:r>
              <a:rPr lang="de-DE" altLang="de-DE" dirty="0">
                <a:sym typeface="Wingdings" panose="05000000000000000000" pitchFamily="2" charset="2"/>
              </a:rPr>
              <a:t>  </a:t>
            </a:r>
            <a:r>
              <a:rPr lang="de-DE" altLang="de-DE" b="1" dirty="0">
                <a:sym typeface="Wingdings" panose="05000000000000000000" pitchFamily="2" charset="2"/>
              </a:rPr>
              <a:t>Edit </a:t>
            </a:r>
            <a:r>
              <a:rPr lang="de-DE" altLang="de-DE" b="1" dirty="0" err="1">
                <a:sym typeface="Wingdings" panose="05000000000000000000" pitchFamily="2" charset="2"/>
              </a:rPr>
              <a:t>profile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 </a:t>
            </a:r>
            <a:r>
              <a:rPr lang="de-DE" altLang="de-DE" b="1" dirty="0">
                <a:sym typeface="Wingdings" panose="05000000000000000000" pitchFamily="2" charset="2"/>
              </a:rPr>
              <a:t>SSH Keys </a:t>
            </a:r>
            <a:r>
              <a:rPr lang="de-DE" altLang="de-DE" dirty="0">
                <a:sym typeface="Wingdings" panose="05000000000000000000" pitchFamily="2" charset="2"/>
              </a:rPr>
              <a:t>(Sidebar)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>
                <a:sym typeface="Wingdings" panose="05000000000000000000" pitchFamily="2" charset="2"/>
              </a:rPr>
              <a:t>Add </a:t>
            </a:r>
            <a:r>
              <a:rPr lang="de-DE" altLang="de-DE" b="1" dirty="0" err="1">
                <a:sym typeface="Wingdings" panose="05000000000000000000" pitchFamily="2" charset="2"/>
              </a:rPr>
              <a:t>new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b="1" dirty="0" err="1">
                <a:sym typeface="Wingdings" panose="05000000000000000000" pitchFamily="2" charset="2"/>
              </a:rPr>
              <a:t>key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auswählen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Öffentlichen Schlüssel in die </a:t>
            </a:r>
            <a:r>
              <a:rPr lang="de-DE" altLang="de-DE" dirty="0" err="1">
                <a:sym typeface="Wingdings" panose="05000000000000000000" pitchFamily="2" charset="2"/>
              </a:rPr>
              <a:t>Textbox</a:t>
            </a:r>
            <a:r>
              <a:rPr lang="de-DE" altLang="de-DE" dirty="0">
                <a:sym typeface="Wingdings" panose="05000000000000000000" pitchFamily="2" charset="2"/>
              </a:rPr>
              <a:t> kopieren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Optional </a:t>
            </a:r>
            <a:r>
              <a:rPr lang="de-DE" altLang="de-DE" b="1" dirty="0" err="1">
                <a:sym typeface="Wingdings" panose="05000000000000000000" pitchFamily="2" charset="2"/>
              </a:rPr>
              <a:t>Usage</a:t>
            </a:r>
            <a:r>
              <a:rPr lang="de-DE" altLang="de-DE" b="1" dirty="0">
                <a:sym typeface="Wingdings" panose="05000000000000000000" pitchFamily="2" charset="2"/>
              </a:rPr>
              <a:t> Type </a:t>
            </a:r>
            <a:r>
              <a:rPr lang="de-DE" altLang="de-DE" dirty="0">
                <a:sym typeface="Wingdings" panose="05000000000000000000" pitchFamily="2" charset="2"/>
              </a:rPr>
              <a:t>und </a:t>
            </a:r>
            <a:r>
              <a:rPr lang="de-DE" altLang="de-DE" b="1" dirty="0" err="1">
                <a:sym typeface="Wingdings" panose="05000000000000000000" pitchFamily="2" charset="2"/>
              </a:rPr>
              <a:t>Expiration</a:t>
            </a:r>
            <a:r>
              <a:rPr lang="de-DE" altLang="de-DE" b="1" dirty="0">
                <a:sym typeface="Wingdings" panose="05000000000000000000" pitchFamily="2" charset="2"/>
              </a:rPr>
              <a:t> Date </a:t>
            </a:r>
            <a:r>
              <a:rPr lang="de-DE" altLang="de-DE" dirty="0">
                <a:sym typeface="Wingdings" panose="05000000000000000000" pitchFamily="2" charset="2"/>
              </a:rPr>
              <a:t>festlegen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>
                <a:sym typeface="Wingdings" panose="05000000000000000000" pitchFamily="2" charset="2"/>
              </a:rPr>
              <a:t>Add </a:t>
            </a:r>
            <a:r>
              <a:rPr lang="de-DE" altLang="de-DE" b="1" dirty="0" err="1">
                <a:sym typeface="Wingdings" panose="05000000000000000000" pitchFamily="2" charset="2"/>
              </a:rPr>
              <a:t>key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auswählen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</p:spTree>
    <p:extLst>
      <p:ext uri="{BB962C8B-B14F-4D97-AF65-F5344CB8AC3E}">
        <p14:creationId xmlns:p14="http://schemas.microsoft.com/office/powerpoint/2010/main" val="64854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03D89A-543B-2674-2A90-955EDB27C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883" y="1052736"/>
            <a:ext cx="7026234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87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Planing</a:t>
            </a:r>
            <a:r>
              <a:rPr lang="de-DE" cap="none" dirty="0"/>
              <a:t> Tools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6465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81075"/>
            <a:ext cx="5904656" cy="5400675"/>
          </a:xfrm>
        </p:spPr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 </a:t>
            </a:r>
            <a:r>
              <a:rPr lang="de-DE" altLang="de-DE" dirty="0" err="1"/>
              <a:t>GitLab</a:t>
            </a:r>
            <a:r>
              <a:rPr lang="de-DE" altLang="de-DE" dirty="0"/>
              <a:t> können innerhalb eines Projektes </a:t>
            </a:r>
            <a:r>
              <a:rPr lang="de-DE" altLang="de-DE" dirty="0" err="1"/>
              <a:t>Issues</a:t>
            </a:r>
            <a:r>
              <a:rPr lang="de-DE" altLang="de-DE" dirty="0"/>
              <a:t> für verschiedene Aufgaben angelegt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werden in der </a:t>
            </a:r>
            <a:r>
              <a:rPr lang="de-DE" altLang="de-DE" dirty="0" err="1"/>
              <a:t>Menübar</a:t>
            </a:r>
            <a:r>
              <a:rPr lang="de-DE" altLang="de-DE" dirty="0"/>
              <a:t> links sowohl als Shortcut als auch unter </a:t>
            </a:r>
            <a:r>
              <a:rPr lang="de-DE" altLang="de-DE" b="1" dirty="0"/>
              <a:t>Plan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</a:t>
            </a:r>
            <a:r>
              <a:rPr lang="de-DE" altLang="de-DE" dirty="0"/>
              <a:t> </a:t>
            </a:r>
            <a:r>
              <a:rPr lang="de-DE" altLang="de-DE" b="1" dirty="0" err="1"/>
              <a:t>Issues</a:t>
            </a:r>
            <a:r>
              <a:rPr lang="de-DE" altLang="de-DE" b="1" dirty="0"/>
              <a:t> </a:t>
            </a:r>
            <a:r>
              <a:rPr lang="de-DE" altLang="de-DE" dirty="0"/>
              <a:t>angezeigt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können mit Labels versehen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Eigene Labels können beliebig </a:t>
            </a:r>
            <a:r>
              <a:rPr lang="de-DE" altLang="de-DE" dirty="0"/>
              <a:t>unter </a:t>
            </a:r>
            <a:r>
              <a:rPr lang="de-DE" altLang="de-DE" b="1" dirty="0"/>
              <a:t>Manage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Labels</a:t>
            </a:r>
            <a:r>
              <a:rPr lang="de-DE" altLang="de-DE" dirty="0">
                <a:sym typeface="Wingdings" panose="05000000000000000000" pitchFamily="2" charset="2"/>
              </a:rPr>
              <a:t> hinzugefügt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Default Set kann ebenfalls </a:t>
            </a:r>
            <a:r>
              <a:rPr lang="de-DE" altLang="de-DE" dirty="0"/>
              <a:t>unter </a:t>
            </a:r>
            <a:r>
              <a:rPr lang="de-DE" altLang="de-DE" b="1" dirty="0"/>
              <a:t>Manage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Labels</a:t>
            </a:r>
            <a:r>
              <a:rPr lang="de-DE" altLang="de-DE" dirty="0">
                <a:sym typeface="Wingdings" panose="05000000000000000000" pitchFamily="2" charset="2"/>
              </a:rPr>
              <a:t> generiert werden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Im Board können einzelne Listen für verschiedene Labels angelegt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Labels können priorisiert werden </a:t>
            </a:r>
            <a:endParaRPr lang="de-DE" altLang="de-DE" b="1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7D8FF57-7CE3-A534-E484-B75BCD045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1124744"/>
            <a:ext cx="2160240" cy="498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65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Labels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174F33C-6276-AE40-DD5D-41690A45A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96" y="1052736"/>
            <a:ext cx="8244408" cy="529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83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1 – Einführung in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 und </a:t>
            </a:r>
            <a:r>
              <a:rPr lang="de-DE" altLang="de-DE" sz="1800" b="1" dirty="0" err="1"/>
              <a:t>GitLab</a:t>
            </a:r>
            <a:r>
              <a:rPr lang="de-DE" altLang="de-DE" sz="1800" b="1" dirty="0"/>
              <a:t>,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-Workflow im Team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&amp; Kursüberblick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</a:t>
            </a:r>
            <a:r>
              <a:rPr lang="de-DE" altLang="de-DE" sz="1400" dirty="0" err="1"/>
              <a:t>Rebase</a:t>
            </a:r>
            <a:r>
              <a:rPr lang="de-DE" altLang="de-DE" sz="1400" dirty="0"/>
              <a:t> und </a:t>
            </a:r>
            <a:r>
              <a:rPr lang="de-DE" altLang="de-DE" sz="1400" dirty="0" err="1"/>
              <a:t>Merge</a:t>
            </a:r>
            <a:r>
              <a:rPr lang="de-DE" altLang="de-DE" sz="1400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Remote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u="sng" dirty="0"/>
              <a:t>Grundlagen von </a:t>
            </a:r>
            <a:r>
              <a:rPr lang="de-DE" altLang="de-DE" sz="1400" u="sng" dirty="0" err="1"/>
              <a:t>GitLab</a:t>
            </a:r>
            <a:endParaRPr lang="de-DE" altLang="de-DE" sz="1400" u="sng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-Workflow im Team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2 – Vertiefung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-Workflow, CI/CD &amp; </a:t>
            </a:r>
            <a:r>
              <a:rPr lang="de-DE" altLang="de-DE" sz="1800" b="1" dirty="0" err="1"/>
              <a:t>GitLab</a:t>
            </a:r>
            <a:r>
              <a:rPr lang="de-DE" altLang="de-DE" sz="1800" b="1" dirty="0"/>
              <a:t> CI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Gitflow</a:t>
            </a:r>
            <a:r>
              <a:rPr lang="de-DE" altLang="de-DE" sz="1400" dirty="0"/>
              <a:t>-Workflow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Tags, Releases &amp; deren Verwaltung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GitLab</a:t>
            </a:r>
            <a:r>
              <a:rPr lang="de-DE" altLang="de-DE" sz="1400" dirty="0"/>
              <a:t>-Runner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in </a:t>
            </a:r>
            <a:r>
              <a:rPr lang="de-DE" altLang="de-DE" sz="1400" dirty="0" err="1"/>
              <a:t>GitLab</a:t>
            </a:r>
            <a:r>
              <a:rPr lang="de-DE" altLang="de-DE" sz="1400" dirty="0"/>
              <a:t> CI/CD &amp; </a:t>
            </a:r>
            <a:r>
              <a:rPr lang="de-DE" altLang="de-DE" sz="1400" dirty="0" err="1"/>
              <a:t>gitlab.yml</a:t>
            </a:r>
            <a:endParaRPr lang="de-DE" altLang="de-DE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3 – </a:t>
            </a:r>
            <a:r>
              <a:rPr lang="de-DE" altLang="de-DE" sz="1800" b="1" dirty="0" err="1"/>
              <a:t>GitOps</a:t>
            </a:r>
            <a:r>
              <a:rPr lang="de-DE" altLang="de-DE" sz="1800" b="1" dirty="0"/>
              <a:t>, Docker in der Entwicklung und </a:t>
            </a:r>
            <a:r>
              <a:rPr lang="de-DE" altLang="de-DE" sz="1800" b="1" dirty="0" err="1"/>
              <a:t>Deployment</a:t>
            </a:r>
            <a:r>
              <a:rPr lang="de-DE" altLang="de-DE" sz="1800" b="1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GitOps</a:t>
            </a:r>
            <a:r>
              <a:rPr lang="de-DE" altLang="de-DE" sz="1400" dirty="0"/>
              <a:t> Grundlagen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Lokale Entwicklung mit Docker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Container/Docker-Registry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Erstellen von Release- und </a:t>
            </a:r>
            <a:r>
              <a:rPr lang="de-DE" altLang="de-DE" sz="1400" dirty="0" err="1"/>
              <a:t>Tagged</a:t>
            </a:r>
            <a:r>
              <a:rPr lang="de-DE" altLang="de-DE" sz="1400" dirty="0"/>
              <a:t>-Images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Möglichkeiten des </a:t>
            </a:r>
            <a:r>
              <a:rPr lang="de-DE" altLang="de-DE" sz="1400" dirty="0" err="1"/>
              <a:t>Deployments</a:t>
            </a:r>
            <a:r>
              <a:rPr lang="de-DE" altLang="de-DE" sz="1400" dirty="0"/>
              <a:t> &amp; Verwaltung von Konfiguration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Abschlussübung &amp; Diskussion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altLang="de-DE" sz="1400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Agenda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2D36394-6055-4832-A9D2-604DB6718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548437"/>
            <a:ext cx="8643774" cy="4832891"/>
          </a:xfrm>
          <a:prstGeom prst="rect">
            <a:avLst/>
          </a:prstGeom>
        </p:spPr>
      </p:pic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200CAB1A-FD42-E33B-9C71-730ED7BF6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Neues </a:t>
            </a:r>
            <a:r>
              <a:rPr lang="de-DE" altLang="de-DE" b="1" dirty="0" err="1"/>
              <a:t>Issue</a:t>
            </a:r>
            <a:r>
              <a:rPr lang="de-DE" altLang="de-DE" b="1" dirty="0"/>
              <a:t> anlegen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449651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93EE97B-3885-389E-5A65-634DB6612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39" y="1124744"/>
            <a:ext cx="8515508" cy="502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03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81075"/>
            <a:ext cx="8424936" cy="2231901"/>
          </a:xfrm>
        </p:spPr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können an Personen „</a:t>
            </a:r>
            <a:r>
              <a:rPr lang="de-DE" altLang="de-DE" dirty="0" err="1"/>
              <a:t>assigned</a:t>
            </a:r>
            <a:r>
              <a:rPr lang="de-DE" altLang="de-DE" dirty="0"/>
              <a:t>“ werden, also zugewiesen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Milestones, Fälligkeitsdatum und Time Tracking können ebenfalls hinzugefügt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bietet die Möglichkeit, direkt aus </a:t>
            </a:r>
            <a:r>
              <a:rPr lang="de-DE" altLang="de-DE" dirty="0" err="1"/>
              <a:t>Issues</a:t>
            </a:r>
            <a:r>
              <a:rPr lang="de-DE" altLang="de-DE" dirty="0"/>
              <a:t> </a:t>
            </a:r>
            <a:r>
              <a:rPr lang="de-DE" altLang="de-DE" dirty="0" err="1"/>
              <a:t>Merge-Requests</a:t>
            </a:r>
            <a:r>
              <a:rPr lang="de-DE" altLang="de-DE" dirty="0"/>
              <a:t> oder </a:t>
            </a:r>
            <a:r>
              <a:rPr lang="de-DE" altLang="de-DE" dirty="0" err="1"/>
              <a:t>Branches</a:t>
            </a:r>
            <a:r>
              <a:rPr lang="de-DE" altLang="de-DE" dirty="0"/>
              <a:t> anzulegen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B3165D-769B-A2B9-86F4-9370B55ED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2759900"/>
            <a:ext cx="2226980" cy="2325284"/>
          </a:xfrm>
          <a:prstGeom prst="rect">
            <a:avLst/>
          </a:prstGeom>
        </p:spPr>
      </p:pic>
      <p:sp>
        <p:nvSpPr>
          <p:cNvPr id="5" name="Inhaltsplatzhalter 18">
            <a:extLst>
              <a:ext uri="{FF2B5EF4-FFF2-40B4-BE49-F238E27FC236}">
                <a16:creationId xmlns:a16="http://schemas.microsoft.com/office/drawing/2014/main" id="{E6A6527B-1EC0-D71E-F1C3-7C98568B6432}"/>
              </a:ext>
            </a:extLst>
          </p:cNvPr>
          <p:cNvSpPr txBox="1">
            <a:spLocks/>
          </p:cNvSpPr>
          <p:nvPr/>
        </p:nvSpPr>
        <p:spPr bwMode="auto">
          <a:xfrm>
            <a:off x="329394" y="4941168"/>
            <a:ext cx="8424936" cy="1223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kern="0" dirty="0" err="1"/>
              <a:t>Issues</a:t>
            </a:r>
            <a:r>
              <a:rPr lang="de-DE" altLang="de-DE" kern="0" dirty="0"/>
              <a:t> werden nach Erledigung geschlossen und damit in die „</a:t>
            </a:r>
            <a:r>
              <a:rPr lang="de-DE" altLang="de-DE" kern="0" dirty="0" err="1"/>
              <a:t>closed</a:t>
            </a:r>
            <a:r>
              <a:rPr lang="de-DE" altLang="de-DE" kern="0" dirty="0"/>
              <a:t>“ Sektion verschoben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Templates für </a:t>
            </a:r>
            <a:r>
              <a:rPr lang="de-DE" altLang="de-DE" dirty="0" err="1"/>
              <a:t>Issues</a:t>
            </a:r>
            <a:r>
              <a:rPr lang="de-DE" altLang="de-DE" dirty="0"/>
              <a:t> können als Datei unter .</a:t>
            </a:r>
            <a:r>
              <a:rPr lang="de-DE" altLang="de-DE" dirty="0" err="1"/>
              <a:t>gitlab</a:t>
            </a:r>
            <a:r>
              <a:rPr lang="de-DE" altLang="de-DE" dirty="0"/>
              <a:t>/</a:t>
            </a:r>
            <a:r>
              <a:rPr lang="de-DE" altLang="de-DE" dirty="0" err="1"/>
              <a:t>issue_templates</a:t>
            </a:r>
            <a:r>
              <a:rPr lang="de-DE" altLang="de-DE" dirty="0"/>
              <a:t> mittels </a:t>
            </a:r>
            <a:r>
              <a:rPr lang="de-DE" altLang="de-DE" dirty="0" err="1"/>
              <a:t>Markdown</a:t>
            </a:r>
            <a:r>
              <a:rPr lang="de-DE" altLang="de-DE" dirty="0"/>
              <a:t> in eine .md Datei gespeichert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endParaRPr lang="de-DE" altLang="de-DE" kern="0" dirty="0"/>
          </a:p>
          <a:p>
            <a:pPr marL="457200"/>
            <a:endParaRPr lang="de-DE" altLang="de-DE" kern="0" dirty="0"/>
          </a:p>
        </p:txBody>
      </p:sp>
    </p:spTree>
    <p:extLst>
      <p:ext uri="{BB962C8B-B14F-4D97-AF65-F5344CB8AC3E}">
        <p14:creationId xmlns:p14="http://schemas.microsoft.com/office/powerpoint/2010/main" val="16434840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93EE97B-3885-389E-5A65-634DB6612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39" y="1124744"/>
            <a:ext cx="8515508" cy="502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115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358A61C-9942-BFE2-F39B-586E26AD06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280"/>
          <a:stretch/>
        </p:blipFill>
        <p:spPr>
          <a:xfrm>
            <a:off x="201897" y="1541675"/>
            <a:ext cx="8740205" cy="2952328"/>
          </a:xfrm>
          <a:prstGeom prst="rect">
            <a:avLst/>
          </a:prstGeom>
        </p:spPr>
      </p:pic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BA62B59A-9053-0FC3-1EA5-A7504D828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 err="1"/>
              <a:t>Issue</a:t>
            </a:r>
            <a:r>
              <a:rPr lang="de-DE" altLang="de-DE" b="1" dirty="0"/>
              <a:t>-Liste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586193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besitzt mit dem </a:t>
            </a:r>
            <a:r>
              <a:rPr lang="de-DE" altLang="de-DE" dirty="0" err="1"/>
              <a:t>Issue</a:t>
            </a:r>
            <a:r>
              <a:rPr lang="de-DE" altLang="de-DE" dirty="0"/>
              <a:t> Board ein Software Management Tool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Kann zur Planung, Organisation und Visualisierung genutzt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Nutzung als Kanban oder </a:t>
            </a:r>
            <a:r>
              <a:rPr lang="de-DE" altLang="de-DE" dirty="0" err="1"/>
              <a:t>Scrum</a:t>
            </a:r>
            <a:r>
              <a:rPr lang="de-DE" altLang="de-DE" dirty="0"/>
              <a:t> Board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Effektive Aufgabenerfassung und Aufgabenverteilung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Für Aufgaben werden einzelne </a:t>
            </a:r>
            <a:r>
              <a:rPr lang="de-DE" altLang="de-DE" dirty="0" err="1"/>
              <a:t>Issues</a:t>
            </a:r>
            <a:r>
              <a:rPr lang="de-DE" altLang="de-DE" dirty="0"/>
              <a:t> angelegt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Grundlegend in offene und geschlossen Labels aufteilt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Board kann nach Labels strukturiert werden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-Board</a:t>
            </a:r>
          </a:p>
        </p:txBody>
      </p:sp>
    </p:spTree>
    <p:extLst>
      <p:ext uri="{BB962C8B-B14F-4D97-AF65-F5344CB8AC3E}">
        <p14:creationId xmlns:p14="http://schemas.microsoft.com/office/powerpoint/2010/main" val="437112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-Board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85C9F9-ED5A-9AE2-61E9-9EB7B0357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63" y="1124744"/>
            <a:ext cx="8102674" cy="521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20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-Board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073268A-EEE6-AE98-F0EB-9EA11A1AD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594"/>
          <a:stretch/>
        </p:blipFill>
        <p:spPr>
          <a:xfrm>
            <a:off x="382322" y="1556792"/>
            <a:ext cx="8379355" cy="4752528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E0B961BC-4273-2D9C-2604-2BBE3FFADCB0}"/>
              </a:ext>
            </a:extLst>
          </p:cNvPr>
          <p:cNvSpPr/>
          <p:nvPr/>
        </p:nvSpPr>
        <p:spPr bwMode="auto">
          <a:xfrm>
            <a:off x="7596336" y="1616188"/>
            <a:ext cx="720080" cy="28803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14B4C281-45C5-7AF6-E921-670B38B7F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 Liste anlegen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286855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Milestones können als Ziel angelegt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und </a:t>
            </a:r>
            <a:r>
              <a:rPr lang="de-DE" altLang="de-DE" dirty="0" err="1"/>
              <a:t>Merge-Requests</a:t>
            </a:r>
            <a:r>
              <a:rPr lang="de-DE" altLang="de-DE" dirty="0"/>
              <a:t> können an Milestones gekoppelt und dadurch gruppiert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Besitzen optionalen Start- und Endpunkt 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Milestones</a:t>
            </a:r>
          </a:p>
        </p:txBody>
      </p:sp>
    </p:spTree>
    <p:extLst>
      <p:ext uri="{BB962C8B-B14F-4D97-AF65-F5344CB8AC3E}">
        <p14:creationId xmlns:p14="http://schemas.microsoft.com/office/powerpoint/2010/main" val="18334532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Milestones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D644DA1-9086-2E66-47D7-80E3A90A6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87" y="1657118"/>
            <a:ext cx="8477625" cy="4220154"/>
          </a:xfrm>
          <a:prstGeom prst="rect">
            <a:avLst/>
          </a:prstGeom>
        </p:spPr>
      </p:pic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E7C1A087-9298-F1E5-1100-0F16825ED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Neuen Milestone anlegen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769724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GitLab</a:t>
            </a:r>
            <a:endParaRPr lang="de-DE" cap="none" dirty="0"/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Einführung in</a:t>
            </a:r>
          </a:p>
        </p:txBody>
      </p:sp>
    </p:spTree>
    <p:extLst>
      <p:ext uri="{BB962C8B-B14F-4D97-AF65-F5344CB8AC3E}">
        <p14:creationId xmlns:p14="http://schemas.microsoft.com/office/powerpoint/2010/main" val="42828702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Dokumentation innerhalb des Projekts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Wird in einem separaten </a:t>
            </a:r>
            <a:r>
              <a:rPr lang="de-DE" altLang="de-DE" dirty="0" err="1"/>
              <a:t>Git</a:t>
            </a:r>
            <a:r>
              <a:rPr lang="de-DE" altLang="de-DE" dirty="0"/>
              <a:t>-Repository gespeichert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Keine direkte Versionierung zusammen mit dem Code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Ist in einzelne Seiten aufgeteilt, welche in der Sidebar rechts angezeigt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Strukturierung in Unterseiten 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Wiki</a:t>
            </a:r>
          </a:p>
        </p:txBody>
      </p:sp>
    </p:spTree>
    <p:extLst>
      <p:ext uri="{BB962C8B-B14F-4D97-AF65-F5344CB8AC3E}">
        <p14:creationId xmlns:p14="http://schemas.microsoft.com/office/powerpoint/2010/main" val="41385029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Branches</a:t>
            </a:r>
            <a:r>
              <a:rPr lang="de-DE" cap="none" dirty="0"/>
              <a:t>, </a:t>
            </a:r>
            <a:r>
              <a:rPr lang="de-DE" cap="none" dirty="0" err="1"/>
              <a:t>Commits</a:t>
            </a:r>
            <a:r>
              <a:rPr lang="de-DE" cap="none" dirty="0"/>
              <a:t> &amp; </a:t>
            </a:r>
            <a:r>
              <a:rPr lang="de-DE" cap="none" dirty="0" err="1"/>
              <a:t>Merging</a:t>
            </a:r>
            <a:endParaRPr lang="de-DE" cap="none" dirty="0"/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04027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Beim Erstellen eines Projektes legt </a:t>
            </a:r>
            <a:r>
              <a:rPr lang="de-DE" altLang="de-DE" dirty="0" err="1"/>
              <a:t>GitLab</a:t>
            </a:r>
            <a:r>
              <a:rPr lang="de-DE" altLang="de-DE" dirty="0"/>
              <a:t> eine Default Branch an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Einstellungen bezüglich Default Branch können auf Projekt, (Sub-)Gruppen oder Instanz Level vorgenommen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Default Branch wird als </a:t>
            </a:r>
            <a:r>
              <a:rPr lang="de-DE" altLang="de-DE" i="1" dirty="0" err="1"/>
              <a:t>protected</a:t>
            </a:r>
            <a:r>
              <a:rPr lang="de-DE" altLang="de-DE" dirty="0"/>
              <a:t> bezeichnet und kann nicht gelöscht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Mit Standardeinstellungen ist ebenfalls das </a:t>
            </a:r>
            <a:r>
              <a:rPr lang="de-DE" altLang="de-DE" dirty="0" err="1"/>
              <a:t>force</a:t>
            </a:r>
            <a:r>
              <a:rPr lang="de-DE" altLang="de-DE" dirty="0"/>
              <a:t> pushen auf einen Default Branch nicht möglich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Einstellungen hierzu können unter </a:t>
            </a:r>
            <a:r>
              <a:rPr lang="de-DE" altLang="de-DE" b="1" dirty="0"/>
              <a:t>Settings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Repository</a:t>
            </a:r>
            <a:r>
              <a:rPr lang="de-DE" altLang="de-DE" dirty="0">
                <a:sym typeface="Wingdings" panose="05000000000000000000" pitchFamily="2" charset="2"/>
              </a:rPr>
              <a:t> feingranular vorgenommen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Neue </a:t>
            </a:r>
            <a:r>
              <a:rPr lang="de-DE" altLang="de-DE" dirty="0" err="1">
                <a:sym typeface="Wingdings" panose="05000000000000000000" pitchFamily="2" charset="2"/>
              </a:rPr>
              <a:t>Branches</a:t>
            </a:r>
            <a:r>
              <a:rPr lang="de-DE" altLang="de-DE" dirty="0">
                <a:sym typeface="Wingdings" panose="05000000000000000000" pitchFamily="2" charset="2"/>
              </a:rPr>
              <a:t> können angelegt werden über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Projekt-Startseite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Unterpunkt Code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dirty="0" err="1">
                <a:sym typeface="Wingdings" panose="05000000000000000000" pitchFamily="2" charset="2"/>
              </a:rPr>
              <a:t>Branches</a:t>
            </a:r>
            <a:endParaRPr lang="de-DE" altLang="de-DE" dirty="0">
              <a:sym typeface="Wingdings" panose="05000000000000000000" pitchFamily="2" charset="2"/>
            </a:endParaRP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Über </a:t>
            </a:r>
            <a:r>
              <a:rPr lang="de-DE" altLang="de-DE" dirty="0" err="1">
                <a:sym typeface="Wingdings" panose="05000000000000000000" pitchFamily="2" charset="2"/>
              </a:rPr>
              <a:t>Issues</a:t>
            </a:r>
            <a:endParaRPr lang="de-DE" altLang="de-DE" dirty="0">
              <a:sym typeface="Wingdings" panose="05000000000000000000" pitchFamily="2" charset="2"/>
            </a:endParaRP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Lokal und per Push in </a:t>
            </a:r>
            <a:r>
              <a:rPr lang="de-DE" altLang="de-DE" dirty="0" err="1">
                <a:sym typeface="Wingdings" panose="05000000000000000000" pitchFamily="2" charset="2"/>
              </a:rPr>
              <a:t>GitLab</a:t>
            </a:r>
            <a:r>
              <a:rPr lang="de-DE" altLang="de-DE" dirty="0">
                <a:sym typeface="Wingdings" panose="05000000000000000000" pitchFamily="2" charset="2"/>
              </a:rPr>
              <a:t> übertragen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Ist ein Branch abgeschlossen, wird üblicherweise ein </a:t>
            </a:r>
            <a:r>
              <a:rPr lang="de-DE" altLang="de-DE" dirty="0" err="1">
                <a:sym typeface="Wingdings" panose="05000000000000000000" pitchFamily="2" charset="2"/>
              </a:rPr>
              <a:t>Merge</a:t>
            </a:r>
            <a:r>
              <a:rPr lang="de-DE" altLang="de-DE" dirty="0">
                <a:sym typeface="Wingdings" panose="05000000000000000000" pitchFamily="2" charset="2"/>
              </a:rPr>
              <a:t>-Request (MR) gestellt, um Änderungen ins Projekt zu integrieren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Branches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1439909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Branches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5171B72-53C5-830E-2A47-51C3DD1CC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30" y="1196752"/>
            <a:ext cx="8513939" cy="373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671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Commits</a:t>
            </a:r>
            <a:r>
              <a:rPr lang="de-DE" altLang="de-DE" dirty="0"/>
              <a:t> bietet die Möglichkeit, alle </a:t>
            </a:r>
            <a:r>
              <a:rPr lang="de-DE" altLang="de-DE" dirty="0" err="1"/>
              <a:t>Commits</a:t>
            </a:r>
            <a:r>
              <a:rPr lang="de-DE" altLang="de-DE" dirty="0"/>
              <a:t> einen ausgewählten </a:t>
            </a:r>
            <a:r>
              <a:rPr lang="de-DE" altLang="de-DE" dirty="0" err="1"/>
              <a:t>Branches</a:t>
            </a:r>
            <a:r>
              <a:rPr lang="de-DE" altLang="de-DE" dirty="0"/>
              <a:t> und deren Änderungen anzuzeigen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Commits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805A2F7-C7B9-EF89-E815-23F9B8EFC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16832"/>
            <a:ext cx="8516937" cy="373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825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Merge-Requests</a:t>
            </a:r>
            <a:r>
              <a:rPr lang="de-DE" altLang="de-DE" dirty="0"/>
              <a:t> sind eine Anfrage, um neue Änderungen in das Projekt einzubringen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Git-Merge</a:t>
            </a:r>
            <a:r>
              <a:rPr lang="de-DE" altLang="de-DE" dirty="0"/>
              <a:t> von </a:t>
            </a:r>
            <a:r>
              <a:rPr lang="de-DE" altLang="de-DE" dirty="0" err="1"/>
              <a:t>Branches</a:t>
            </a:r>
            <a:r>
              <a:rPr lang="de-DE" altLang="de-DE" dirty="0"/>
              <a:t> als Grundkonzept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Erweitert einfachen </a:t>
            </a:r>
            <a:r>
              <a:rPr lang="de-DE" altLang="de-DE" dirty="0" err="1"/>
              <a:t>Merge</a:t>
            </a:r>
            <a:r>
              <a:rPr lang="de-DE" altLang="de-DE" dirty="0"/>
              <a:t> um folgende Features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Beschreibung des </a:t>
            </a:r>
            <a:r>
              <a:rPr lang="de-DE" altLang="de-DE" dirty="0" err="1"/>
              <a:t>Merge</a:t>
            </a:r>
            <a:r>
              <a:rPr lang="de-DE" altLang="de-DE" dirty="0"/>
              <a:t>-Request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Anzeige der Codeänderungen für Reviews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Auflistung der einzelnen </a:t>
            </a:r>
            <a:r>
              <a:rPr lang="de-DE" altLang="de-DE" dirty="0" err="1"/>
              <a:t>Commits</a:t>
            </a:r>
            <a:r>
              <a:rPr lang="de-DE" altLang="de-DE" dirty="0"/>
              <a:t> des </a:t>
            </a:r>
            <a:r>
              <a:rPr lang="de-DE" altLang="de-DE" dirty="0" err="1"/>
              <a:t>Requests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Verknüpfungen mit </a:t>
            </a:r>
            <a:r>
              <a:rPr lang="de-DE" altLang="de-DE" dirty="0" err="1"/>
              <a:t>Issues</a:t>
            </a:r>
            <a:r>
              <a:rPr lang="de-DE" altLang="de-DE" dirty="0"/>
              <a:t> oder Milestones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Kommentarsektion zur </a:t>
            </a:r>
            <a:r>
              <a:rPr lang="de-DE" altLang="de-DE" dirty="0" err="1"/>
              <a:t>Diskursion</a:t>
            </a:r>
            <a:endParaRPr lang="de-DE" altLang="de-DE" dirty="0"/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Bietet Option den Source Branch nach dem </a:t>
            </a:r>
            <a:r>
              <a:rPr lang="de-DE" altLang="de-DE" dirty="0" err="1"/>
              <a:t>Merge</a:t>
            </a:r>
            <a:r>
              <a:rPr lang="de-DE" altLang="de-DE" dirty="0"/>
              <a:t> zu löschen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</a:t>
            </a:r>
            <a:r>
              <a:rPr lang="de-DE" altLang="de-DE" dirty="0" err="1"/>
              <a:t>Squashing</a:t>
            </a:r>
            <a:r>
              <a:rPr lang="de-DE" altLang="de-DE" dirty="0"/>
              <a:t> von </a:t>
            </a:r>
            <a:r>
              <a:rPr lang="de-DE" altLang="de-DE" dirty="0" err="1"/>
              <a:t>Commits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Zielbranch</a:t>
            </a:r>
            <a:r>
              <a:rPr lang="de-DE" altLang="de-DE" dirty="0"/>
              <a:t> enthält dann nicht alle einzelnen </a:t>
            </a:r>
            <a:r>
              <a:rPr lang="de-DE" altLang="de-DE" dirty="0" err="1"/>
              <a:t>Commits</a:t>
            </a:r>
            <a:r>
              <a:rPr lang="de-DE" altLang="de-DE" dirty="0"/>
              <a:t> des Source </a:t>
            </a:r>
            <a:r>
              <a:rPr lang="de-DE" altLang="de-DE" dirty="0" err="1"/>
              <a:t>Branches</a:t>
            </a:r>
            <a:r>
              <a:rPr lang="de-DE" altLang="de-DE" dirty="0"/>
              <a:t> und bleibt ggf. übersichtlicher 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0442255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76B49AC-433B-BB27-9E73-C412D1BA3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8514692" cy="372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776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F29E104-0A3F-A1BC-0EDF-7D6697945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2" y="1124744"/>
            <a:ext cx="7956376" cy="522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009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 err="1"/>
              <a:t>Draft</a:t>
            </a:r>
            <a:r>
              <a:rPr lang="de-DE" altLang="de-DE" b="1" dirty="0"/>
              <a:t> </a:t>
            </a:r>
            <a:r>
              <a:rPr lang="de-DE" altLang="de-DE" dirty="0"/>
              <a:t>– </a:t>
            </a:r>
            <a:r>
              <a:rPr lang="de-DE" altLang="de-DE" dirty="0" err="1"/>
              <a:t>Merge</a:t>
            </a:r>
            <a:r>
              <a:rPr lang="de-DE" altLang="de-DE" dirty="0"/>
              <a:t> Request ist für andere Personen einsehbar, kann aber noch nicht </a:t>
            </a:r>
            <a:r>
              <a:rPr lang="de-DE" altLang="de-DE" dirty="0" err="1"/>
              <a:t>gemerged</a:t>
            </a:r>
            <a:r>
              <a:rPr lang="de-DE" altLang="de-DE" dirty="0"/>
              <a:t> werden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 err="1"/>
              <a:t>Assignee</a:t>
            </a:r>
            <a:r>
              <a:rPr lang="de-DE" altLang="de-DE" b="1" dirty="0"/>
              <a:t> </a:t>
            </a:r>
            <a:r>
              <a:rPr lang="de-DE" altLang="de-DE" dirty="0"/>
              <a:t>– Zugewiesene Person, die für den </a:t>
            </a:r>
            <a:r>
              <a:rPr lang="de-DE" altLang="de-DE" dirty="0" err="1"/>
              <a:t>Merge</a:t>
            </a:r>
            <a:r>
              <a:rPr lang="de-DE" altLang="de-DE" dirty="0"/>
              <a:t>-Request bzw. für das Einpflegen der Änderungen zuständig ist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Reviewer </a:t>
            </a:r>
            <a:r>
              <a:rPr lang="de-DE" altLang="de-DE" dirty="0"/>
              <a:t>– Person(en), die die Änderungen reviewen und durch einen </a:t>
            </a:r>
            <a:r>
              <a:rPr lang="de-DE" altLang="de-DE" i="1" dirty="0" err="1"/>
              <a:t>Approve</a:t>
            </a:r>
            <a:r>
              <a:rPr lang="de-DE" altLang="de-DE" i="1" dirty="0"/>
              <a:t> </a:t>
            </a:r>
            <a:r>
              <a:rPr lang="de-DE" altLang="de-DE" dirty="0"/>
              <a:t>bestätigen können. </a:t>
            </a:r>
            <a:r>
              <a:rPr lang="de-DE" altLang="de-DE" dirty="0" err="1"/>
              <a:t>Approves</a:t>
            </a:r>
            <a:r>
              <a:rPr lang="de-DE" altLang="de-DE" dirty="0"/>
              <a:t> können als verpflichtend sowie als Optional eingestellt werden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Milestone</a:t>
            </a:r>
            <a:r>
              <a:rPr lang="de-DE" altLang="de-DE" dirty="0"/>
              <a:t> – Zugehöriger Milestone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Labels </a:t>
            </a:r>
            <a:r>
              <a:rPr lang="de-DE" altLang="de-DE" dirty="0"/>
              <a:t>– Dienen zur Kategorisierung und Einordnung des MR 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 err="1"/>
              <a:t>Merge</a:t>
            </a:r>
            <a:r>
              <a:rPr lang="de-DE" altLang="de-DE" b="1" dirty="0"/>
              <a:t> Options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Delete Source Branch </a:t>
            </a:r>
            <a:r>
              <a:rPr lang="de-DE" altLang="de-DE" dirty="0">
                <a:sym typeface="Wingdings" panose="05000000000000000000" pitchFamily="2" charset="2"/>
              </a:rPr>
              <a:t> Source Branch wird nach Durchführung des MR gelöscht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Squash </a:t>
            </a:r>
            <a:r>
              <a:rPr lang="de-DE" altLang="de-DE" dirty="0" err="1">
                <a:sym typeface="Wingdings" panose="05000000000000000000" pitchFamily="2" charset="2"/>
              </a:rPr>
              <a:t>Commits</a:t>
            </a:r>
            <a:r>
              <a:rPr lang="de-DE" altLang="de-DE" dirty="0">
                <a:sym typeface="Wingdings" panose="05000000000000000000" pitchFamily="2" charset="2"/>
              </a:rPr>
              <a:t>  </a:t>
            </a:r>
            <a:r>
              <a:rPr lang="de-DE" altLang="de-DE" dirty="0" err="1">
                <a:sym typeface="Wingdings" panose="05000000000000000000" pitchFamily="2" charset="2"/>
              </a:rPr>
              <a:t>Commits</a:t>
            </a:r>
            <a:r>
              <a:rPr lang="de-DE" altLang="de-DE" dirty="0">
                <a:sym typeface="Wingdings" panose="05000000000000000000" pitchFamily="2" charset="2"/>
              </a:rPr>
              <a:t> des Source </a:t>
            </a:r>
            <a:r>
              <a:rPr lang="de-DE" altLang="de-DE" dirty="0" err="1">
                <a:sym typeface="Wingdings" panose="05000000000000000000" pitchFamily="2" charset="2"/>
              </a:rPr>
              <a:t>Branches</a:t>
            </a:r>
            <a:r>
              <a:rPr lang="de-DE" altLang="de-DE" dirty="0">
                <a:sym typeface="Wingdings" panose="05000000000000000000" pitchFamily="2" charset="2"/>
              </a:rPr>
              <a:t> werden </a:t>
            </a:r>
            <a:r>
              <a:rPr lang="de-DE" altLang="de-DE" dirty="0" err="1">
                <a:sym typeface="Wingdings" panose="05000000000000000000" pitchFamily="2" charset="2"/>
              </a:rPr>
              <a:t>gesquashed</a:t>
            </a:r>
            <a:r>
              <a:rPr lang="de-DE" altLang="de-DE" dirty="0">
                <a:sym typeface="Wingdings" panose="05000000000000000000" pitchFamily="2" charset="2"/>
              </a:rPr>
              <a:t> zum Target-Branch hinzugefügt</a:t>
            </a:r>
            <a:r>
              <a:rPr lang="de-DE" altLang="de-DE" dirty="0"/>
              <a:t> </a:t>
            </a:r>
            <a:endParaRPr lang="de-DE" altLang="de-DE" b="1" i="1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1597471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versucht durch Templates den MR bereits mit Informationen anzureichern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So führt die 3 beim Branch 3-add-unit-tests im vorherigen Beispiel dazu, dass in die Beschreibung ein Closes #3 eingefügt wird und die Labels des </a:t>
            </a:r>
            <a:r>
              <a:rPr lang="de-DE" altLang="de-DE" dirty="0" err="1"/>
              <a:t>Issues</a:t>
            </a:r>
            <a:r>
              <a:rPr lang="de-DE" altLang="de-DE" dirty="0"/>
              <a:t> übernommen werden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Generelle Templates können als Datei unter .</a:t>
            </a:r>
            <a:r>
              <a:rPr lang="de-DE" altLang="de-DE" dirty="0" err="1"/>
              <a:t>gitlab</a:t>
            </a:r>
            <a:r>
              <a:rPr lang="de-DE" altLang="de-DE" dirty="0"/>
              <a:t>/</a:t>
            </a:r>
            <a:r>
              <a:rPr lang="de-DE" altLang="de-DE" dirty="0" err="1"/>
              <a:t>merge_request_templates</a:t>
            </a:r>
            <a:r>
              <a:rPr lang="de-DE" altLang="de-DE" dirty="0"/>
              <a:t> mittels </a:t>
            </a:r>
            <a:r>
              <a:rPr lang="de-DE" altLang="de-DE" dirty="0" err="1"/>
              <a:t>Markdown</a:t>
            </a:r>
            <a:r>
              <a:rPr lang="de-DE" altLang="de-DE" dirty="0"/>
              <a:t> in eine .md Datei gespeichert werden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Merge</a:t>
            </a:r>
            <a:r>
              <a:rPr lang="de-DE" altLang="de-DE" dirty="0"/>
              <a:t>-Konflikte werden in der Übersicht angezeigt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CC8F638-DD05-BFB4-30B5-C5632874B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01" y="3645024"/>
            <a:ext cx="7812360" cy="197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5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6">
            <a:extLst>
              <a:ext uri="{FF2B5EF4-FFF2-40B4-BE49-F238E27FC236}">
                <a16:creationId xmlns:a16="http://schemas.microsoft.com/office/drawing/2014/main" id="{BC4BC2CC-AA18-345B-63ED-7D24CA6BD3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3682752" cy="706437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 </a:t>
            </a:r>
          </a:p>
        </p:txBody>
      </p:sp>
      <p:sp>
        <p:nvSpPr>
          <p:cNvPr id="3" name="Inhaltsplatzhalter 18">
            <a:extLst>
              <a:ext uri="{FF2B5EF4-FFF2-40B4-BE49-F238E27FC236}">
                <a16:creationId xmlns:a16="http://schemas.microsoft.com/office/drawing/2014/main" id="{722A59E8-4DC4-18C6-04BE-E59EF5F32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300"/>
              </a:spcBef>
              <a:buNone/>
            </a:pPr>
            <a:r>
              <a:rPr lang="de-DE" altLang="de-DE" b="1" dirty="0"/>
              <a:t>Inhalt</a:t>
            </a:r>
          </a:p>
          <a:p>
            <a:pPr>
              <a:spcBef>
                <a:spcPts val="300"/>
              </a:spcBef>
            </a:pPr>
            <a:r>
              <a:rPr lang="de-DE" altLang="de-DE" dirty="0"/>
              <a:t>Einführung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Was ist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Git</a:t>
            </a:r>
            <a:r>
              <a:rPr lang="de-DE" altLang="de-DE" dirty="0"/>
              <a:t> </a:t>
            </a:r>
            <a:r>
              <a:rPr lang="de-DE" altLang="de-DE" dirty="0" err="1"/>
              <a:t>vs</a:t>
            </a:r>
            <a:r>
              <a:rPr lang="de-DE" altLang="de-DE" dirty="0"/>
              <a:t>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/>
              <a:t>Versionen</a:t>
            </a:r>
          </a:p>
          <a:p>
            <a:pPr>
              <a:spcBef>
                <a:spcPts val="600"/>
              </a:spcBef>
            </a:pPr>
            <a:r>
              <a:rPr lang="de-DE" altLang="de-DE" dirty="0"/>
              <a:t>Live-Demo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/>
              <a:t>Projekte erstellen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Gruppen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Arbeiten im Projekt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Planing</a:t>
            </a:r>
            <a:r>
              <a:rPr lang="de-DE" altLang="de-DE" dirty="0"/>
              <a:t> Tools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Branches</a:t>
            </a:r>
            <a:r>
              <a:rPr lang="de-DE" altLang="de-DE" dirty="0"/>
              <a:t> und </a:t>
            </a:r>
            <a:r>
              <a:rPr lang="de-DE" altLang="de-DE" dirty="0" err="1"/>
              <a:t>Merge-Requests</a:t>
            </a:r>
            <a:endParaRPr lang="de-DE" altLang="de-DE" dirty="0"/>
          </a:p>
          <a:p>
            <a:pPr>
              <a:spcBef>
                <a:spcPts val="300"/>
              </a:spcBef>
            </a:pPr>
            <a:r>
              <a:rPr lang="de-DE" altLang="de-DE" dirty="0"/>
              <a:t>Übung zu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/>
            <a:endParaRPr lang="de-DE" altLang="de-DE" dirty="0"/>
          </a:p>
          <a:p>
            <a:pPr marL="0" indent="0">
              <a:buNone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6965677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Auch bei </a:t>
            </a:r>
            <a:r>
              <a:rPr lang="de-DE" altLang="de-DE" dirty="0" err="1"/>
              <a:t>Merge-Requests</a:t>
            </a:r>
            <a:r>
              <a:rPr lang="de-DE" altLang="de-DE" dirty="0"/>
              <a:t> können, analog zu lokalen Konflikten, ebenfalls </a:t>
            </a:r>
            <a:r>
              <a:rPr lang="de-DE" altLang="de-DE" dirty="0" err="1"/>
              <a:t>Merge</a:t>
            </a:r>
            <a:r>
              <a:rPr lang="de-DE" altLang="de-DE" dirty="0"/>
              <a:t>-Konflikte auftreten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Kleinere Konflikte können über </a:t>
            </a:r>
            <a:r>
              <a:rPr lang="de-DE" altLang="de-DE" dirty="0" err="1"/>
              <a:t>GitLab</a:t>
            </a:r>
            <a:r>
              <a:rPr lang="de-DE" altLang="de-DE" dirty="0"/>
              <a:t> aufgelöst werden, größere müssen jedoch lokal behoben werden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340D709-BDCE-A76E-12D8-DE860DAF7D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532"/>
          <a:stretch/>
        </p:blipFill>
        <p:spPr>
          <a:xfrm>
            <a:off x="503548" y="2619544"/>
            <a:ext cx="8136904" cy="354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897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/>
              <a:t>Übung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14465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1: Neues Projekt erstellen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(Optional) Beim Arbeiten mit </a:t>
            </a:r>
            <a:r>
              <a:rPr lang="de-DE" altLang="de-DE" dirty="0" err="1"/>
              <a:t>GitLab</a:t>
            </a:r>
            <a:r>
              <a:rPr lang="de-DE" altLang="de-DE" dirty="0"/>
              <a:t> ist es sinnvoll mittels SSH Keys auf Remote </a:t>
            </a:r>
            <a:r>
              <a:rPr lang="de-DE" altLang="de-DE" dirty="0" err="1"/>
              <a:t>Repositories</a:t>
            </a:r>
            <a:r>
              <a:rPr lang="de-DE" altLang="de-DE" dirty="0"/>
              <a:t> zuzugreifen, statt immer wieder Username und Passwort zu verwenden. </a:t>
            </a:r>
            <a:br>
              <a:rPr lang="de-DE" altLang="de-DE" dirty="0"/>
            </a:br>
            <a:r>
              <a:rPr lang="de-DE" altLang="de-DE" dirty="0"/>
              <a:t>Falls Sie noch kein SSH Key in </a:t>
            </a:r>
            <a:r>
              <a:rPr lang="de-DE" altLang="de-DE" dirty="0" err="1"/>
              <a:t>GitLab</a:t>
            </a:r>
            <a:r>
              <a:rPr lang="de-DE" altLang="de-DE" dirty="0"/>
              <a:t> hinterlegt haben, so können Sie entweder die Anleitung aus dem </a:t>
            </a:r>
            <a:r>
              <a:rPr lang="de-DE" altLang="de-DE" dirty="0" err="1"/>
              <a:t>GitLab</a:t>
            </a:r>
            <a:r>
              <a:rPr lang="de-DE" altLang="de-DE" dirty="0"/>
              <a:t> nutzen oder dem Tutorial unter </a:t>
            </a:r>
            <a:r>
              <a:rPr lang="de-DE" altLang="de-DE" dirty="0">
                <a:hlinkClick r:id="rId2"/>
              </a:rPr>
              <a:t>https://docs.gitlab.com/ee/user/ssh.html</a:t>
            </a:r>
            <a:r>
              <a:rPr lang="de-DE" altLang="de-DE" dirty="0"/>
              <a:t> folgen.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Legen Sie ein neues privates Projekt </a:t>
            </a:r>
            <a:r>
              <a:rPr lang="de-DE" altLang="de-DE" dirty="0" err="1">
                <a:solidFill>
                  <a:srgbClr val="C00000"/>
                </a:solidFill>
              </a:rPr>
              <a:t>Playground</a:t>
            </a:r>
            <a:r>
              <a:rPr lang="de-DE" altLang="de-DE" dirty="0"/>
              <a:t> in Ihrem eigenen Bereich an, sodass nur Sie selbst Zugriff darauf haben. Achten Sie darauf, dass Sie das Repository mit einer Readme initialisieren, um dieses direkt </a:t>
            </a:r>
            <a:r>
              <a:rPr lang="de-DE" altLang="de-DE" dirty="0" err="1"/>
              <a:t>clonen</a:t>
            </a:r>
            <a:r>
              <a:rPr lang="de-DE" altLang="de-DE" dirty="0"/>
              <a:t> zu können.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 err="1"/>
              <a:t>Clonen</a:t>
            </a:r>
            <a:r>
              <a:rPr lang="de-DE" altLang="de-DE" dirty="0"/>
              <a:t> Sie das Repository in ein lokales Verzeichnis auf Ihrem Rechner.</a:t>
            </a:r>
          </a:p>
          <a:p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Hinweis</a:t>
            </a:r>
          </a:p>
          <a:p>
            <a:pPr marL="0" indent="0">
              <a:buNone/>
            </a:pPr>
            <a:r>
              <a:rPr lang="de-DE" altLang="de-DE" dirty="0"/>
              <a:t>Man kann grundsätzlich viele Änderungen am Projekt sowohl lokal als auch in der </a:t>
            </a:r>
            <a:r>
              <a:rPr lang="de-DE" altLang="de-DE" dirty="0" err="1"/>
              <a:t>GitLab</a:t>
            </a:r>
            <a:r>
              <a:rPr lang="de-DE" altLang="de-DE" dirty="0"/>
              <a:t> Weboberfläche vornehmen. Für gewöhnlich bearbeitet man beispielweise eher selten Dateien in der </a:t>
            </a:r>
            <a:r>
              <a:rPr lang="de-DE" altLang="de-DE" dirty="0" err="1"/>
              <a:t>GitLab</a:t>
            </a:r>
            <a:r>
              <a:rPr lang="de-DE" altLang="de-DE" dirty="0"/>
              <a:t> Weboberfläche, sondern nimmt Änderungen lokal in einer IDE vor und pusht diese danach ins Remote Repository.</a:t>
            </a:r>
          </a:p>
          <a:p>
            <a:pPr marL="0" indent="0">
              <a:buNone/>
            </a:pPr>
            <a:r>
              <a:rPr lang="de-DE" altLang="de-DE" dirty="0"/>
              <a:t>Um das Arbeiten mit mehreren Entwicklern im Projekt etwas nachzustellen, werden wir im Folgenden auch Änderungen über die Weboberfläche vornehmen, um damit Änderungen von anderen Entwicklern zu simulieren.</a:t>
            </a:r>
          </a:p>
          <a:p>
            <a:pPr marL="0" indent="0">
              <a:buNone/>
            </a:pPr>
            <a:r>
              <a:rPr lang="de-DE" altLang="de-DE" dirty="0"/>
              <a:t>Dadurch lassen sich verschiedene Szenarien erzeugen, deren Behandlung wir an unserem lokalen Repository üben werden.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175807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2: Erste Schritte im Repository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Navigieren Sie in einem Terminal in das neue geklonte Projekt auf Ihrem Rechner.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Mit dem Befehl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status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können Sie Ihren aktuellen Stand abfragen.</a:t>
            </a:r>
            <a:br>
              <a:rPr lang="de-DE" altLang="de-DE" dirty="0"/>
            </a:br>
            <a:r>
              <a:rPr lang="de-DE" altLang="de-DE" dirty="0"/>
              <a:t>Sie sollten sich auf dem Branch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befinden, der sich auf demselben Stand wie </a:t>
            </a:r>
            <a:r>
              <a:rPr lang="de-DE" altLang="de-DE" dirty="0" err="1">
                <a:solidFill>
                  <a:srgbClr val="C00000"/>
                </a:solidFill>
              </a:rPr>
              <a:t>origin</a:t>
            </a:r>
            <a:r>
              <a:rPr lang="de-DE" altLang="de-DE" dirty="0">
                <a:solidFill>
                  <a:srgbClr val="C00000"/>
                </a:solidFill>
              </a:rPr>
              <a:t>/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/>
              <a:t>befindet.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status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vergleicht nur den lokalen Remote Tracking Bereich mit Ihrem aktuellen Branch. Es gibt keinen Aufschluss darüber, ob Remote neue Änderungen verfügbar sind.</a:t>
            </a:r>
            <a:br>
              <a:rPr lang="de-DE" altLang="de-DE" dirty="0"/>
            </a:br>
            <a:r>
              <a:rPr lang="de-DE" altLang="de-DE" dirty="0"/>
              <a:t>Nutzen Sie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fetch</a:t>
            </a:r>
            <a:r>
              <a:rPr lang="de-DE" altLang="de-DE" dirty="0"/>
              <a:t>, um ihren lokalen Remote Tracking Bereich mit dem </a:t>
            </a:r>
            <a:r>
              <a:rPr lang="de-DE" altLang="de-DE" dirty="0" err="1"/>
              <a:t>GitLab</a:t>
            </a:r>
            <a:r>
              <a:rPr lang="de-DE" altLang="de-DE" dirty="0"/>
              <a:t> Repository zu synchronisieren.</a:t>
            </a:r>
            <a:br>
              <a:rPr lang="de-DE" altLang="de-DE" dirty="0"/>
            </a:br>
            <a:r>
              <a:rPr lang="de-DE" altLang="de-DE" dirty="0"/>
              <a:t>Es sollten keine neuen Änderungen verfügbar sein.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7970342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2: Erste Datei hinzufügen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Legen Sie eine Datei </a:t>
            </a:r>
            <a:r>
              <a:rPr lang="de-DE" altLang="de-DE" dirty="0">
                <a:solidFill>
                  <a:srgbClr val="C00000"/>
                </a:solidFill>
              </a:rPr>
              <a:t>random_numbers.sh </a:t>
            </a:r>
            <a:r>
              <a:rPr lang="de-DE" altLang="de-DE" dirty="0"/>
              <a:t>an und füllen Sie diese mit dem folgenden Inhalt</a:t>
            </a:r>
          </a:p>
          <a:p>
            <a:pPr marL="444500" lvl="1" indent="0">
              <a:spcBef>
                <a:spcPts val="0"/>
              </a:spcBef>
              <a:buNone/>
            </a:pPr>
            <a:br>
              <a:rPr lang="de-DE" altLang="de-DE" dirty="0">
                <a:latin typeface="Consolas" panose="020B0609020204030204" pitchFamily="49" charset="0"/>
              </a:rPr>
            </a:br>
            <a:r>
              <a:rPr lang="de-DE" altLang="de-DE" dirty="0">
                <a:latin typeface="Consolas" panose="020B0609020204030204" pitchFamily="49" charset="0"/>
              </a:rPr>
              <a:t>#!/bin/bash</a:t>
            </a:r>
            <a:br>
              <a:rPr lang="de-DE" altLang="de-DE" dirty="0">
                <a:latin typeface="Consolas" panose="020B0609020204030204" pitchFamily="49" charset="0"/>
              </a:rPr>
            </a:br>
            <a:br>
              <a:rPr lang="de-DE" altLang="de-DE" dirty="0">
                <a:latin typeface="Consolas" panose="020B0609020204030204" pitchFamily="49" charset="0"/>
              </a:rPr>
            </a:br>
            <a:r>
              <a:rPr lang="de-DE" altLang="de-DE" dirty="0" err="1">
                <a:latin typeface="Consolas" panose="020B0609020204030204" pitchFamily="49" charset="0"/>
              </a:rPr>
              <a:t>random_number</a:t>
            </a:r>
            <a:r>
              <a:rPr lang="de-DE" altLang="de-DE" dirty="0">
                <a:latin typeface="Consolas" panose="020B0609020204030204" pitchFamily="49" charset="0"/>
              </a:rPr>
              <a:t>=$(( RANDOM % 10 + 1 ))</a:t>
            </a:r>
            <a:br>
              <a:rPr lang="de-DE" altLang="de-DE" dirty="0">
                <a:latin typeface="Consolas" panose="020B0609020204030204" pitchFamily="49" charset="0"/>
              </a:rPr>
            </a:br>
            <a:br>
              <a:rPr lang="de-DE" altLang="de-DE" dirty="0">
                <a:latin typeface="Consolas" panose="020B0609020204030204" pitchFamily="49" charset="0"/>
              </a:rPr>
            </a:br>
            <a:r>
              <a:rPr lang="de-DE" altLang="de-DE" dirty="0" err="1">
                <a:latin typeface="Consolas" panose="020B0609020204030204" pitchFamily="49" charset="0"/>
              </a:rPr>
              <a:t>if</a:t>
            </a:r>
            <a:r>
              <a:rPr lang="de-DE" altLang="de-DE" dirty="0">
                <a:latin typeface="Consolas" panose="020B0609020204030204" pitchFamily="49" charset="0"/>
              </a:rPr>
              <a:t> [ $</a:t>
            </a:r>
            <a:r>
              <a:rPr lang="de-DE" altLang="de-DE" dirty="0" err="1">
                <a:latin typeface="Consolas" panose="020B0609020204030204" pitchFamily="49" charset="0"/>
              </a:rPr>
              <a:t>random_number</a:t>
            </a:r>
            <a:r>
              <a:rPr lang="de-DE" altLang="de-DE" dirty="0">
                <a:latin typeface="Consolas" panose="020B0609020204030204" pitchFamily="49" charset="0"/>
              </a:rPr>
              <a:t> -</a:t>
            </a:r>
            <a:r>
              <a:rPr lang="de-DE" altLang="de-DE" dirty="0" err="1">
                <a:latin typeface="Consolas" panose="020B0609020204030204" pitchFamily="49" charset="0"/>
              </a:rPr>
              <a:t>lt</a:t>
            </a:r>
            <a:r>
              <a:rPr lang="de-DE" altLang="de-DE" dirty="0">
                <a:latin typeface="Consolas" panose="020B0609020204030204" pitchFamily="49" charset="0"/>
              </a:rPr>
              <a:t> 11 ]; </a:t>
            </a:r>
            <a:r>
              <a:rPr lang="de-DE" altLang="de-DE" dirty="0" err="1">
                <a:latin typeface="Consolas" panose="020B0609020204030204" pitchFamily="49" charset="0"/>
              </a:rPr>
              <a:t>then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br>
              <a:rPr lang="de-DE" altLang="de-DE" dirty="0">
                <a:latin typeface="Consolas" panose="020B0609020204030204" pitchFamily="49" charset="0"/>
              </a:rPr>
            </a:br>
            <a:r>
              <a:rPr lang="de-DE" altLang="de-DE" dirty="0">
                <a:latin typeface="Consolas" panose="020B0609020204030204" pitchFamily="49" charset="0"/>
              </a:rPr>
              <a:t>    echo </a:t>
            </a:r>
            <a:r>
              <a:rPr lang="en-US" altLang="de-DE" dirty="0">
                <a:latin typeface="Consolas" panose="020B0609020204030204" pitchFamily="49" charset="0"/>
              </a:rPr>
              <a:t>"</a:t>
            </a:r>
            <a:r>
              <a:rPr lang="de-DE" altLang="de-DE" dirty="0" err="1">
                <a:latin typeface="Consolas" panose="020B0609020204030204" pitchFamily="49" charset="0"/>
              </a:rPr>
              <a:t>Number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is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less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than</a:t>
            </a:r>
            <a:r>
              <a:rPr lang="de-DE" altLang="de-DE" dirty="0">
                <a:latin typeface="Consolas" panose="020B0609020204030204" pitchFamily="49" charset="0"/>
              </a:rPr>
              <a:t> 11</a:t>
            </a:r>
            <a:r>
              <a:rPr lang="en-US" altLang="de-DE" dirty="0">
                <a:latin typeface="Consolas" panose="020B0609020204030204" pitchFamily="49" charset="0"/>
              </a:rPr>
              <a:t>"</a:t>
            </a:r>
            <a:br>
              <a:rPr lang="de-DE" altLang="de-DE" dirty="0">
                <a:latin typeface="Consolas" panose="020B0609020204030204" pitchFamily="49" charset="0"/>
              </a:rPr>
            </a:br>
            <a:r>
              <a:rPr lang="de-DE" altLang="de-DE" dirty="0" err="1">
                <a:latin typeface="Consolas" panose="020B0609020204030204" pitchFamily="49" charset="0"/>
              </a:rPr>
              <a:t>fi</a:t>
            </a:r>
            <a:br>
              <a:rPr lang="de-DE" altLang="de-DE" dirty="0">
                <a:latin typeface="Consolas" panose="020B0609020204030204" pitchFamily="49" charset="0"/>
              </a:rPr>
            </a:br>
            <a:endParaRPr lang="de-DE" altLang="de-DE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auf dem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Pushen Sie Ihre Änderungen ins Remote Repository. Vergewissern Sie sich über die Web-GUI, dass Ihr Push erfolgreich war.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774653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3: </a:t>
            </a:r>
            <a:r>
              <a:rPr lang="de-DE" altLang="de-DE" b="1" dirty="0" err="1"/>
              <a:t>Issue</a:t>
            </a:r>
            <a:r>
              <a:rPr lang="de-DE" altLang="de-DE" b="1" dirty="0"/>
              <a:t> erstellen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Über das </a:t>
            </a:r>
            <a:r>
              <a:rPr lang="de-DE" altLang="de-DE" dirty="0" err="1"/>
              <a:t>Issue</a:t>
            </a:r>
            <a:r>
              <a:rPr lang="de-DE" altLang="de-DE" dirty="0"/>
              <a:t> Board in </a:t>
            </a:r>
            <a:r>
              <a:rPr lang="de-DE" altLang="de-DE" dirty="0" err="1"/>
              <a:t>GitLab</a:t>
            </a:r>
            <a:r>
              <a:rPr lang="de-DE" altLang="de-DE" dirty="0"/>
              <a:t> können Aufgaben definiert und an bestimmte Personen zugewiesen werden.</a:t>
            </a:r>
            <a:br>
              <a:rPr lang="de-DE" altLang="de-DE" dirty="0"/>
            </a:br>
            <a:r>
              <a:rPr lang="de-DE" altLang="de-DE" dirty="0"/>
              <a:t>Legen Sie im </a:t>
            </a:r>
            <a:r>
              <a:rPr lang="de-DE" altLang="de-DE" dirty="0" err="1"/>
              <a:t>Issue</a:t>
            </a:r>
            <a:r>
              <a:rPr lang="de-DE" altLang="de-DE" dirty="0"/>
              <a:t> Board ein neues </a:t>
            </a:r>
            <a:r>
              <a:rPr lang="de-DE" altLang="de-DE" dirty="0" err="1"/>
              <a:t>Issue</a:t>
            </a:r>
            <a:r>
              <a:rPr lang="de-DE" altLang="de-DE" dirty="0"/>
              <a:t> </a:t>
            </a:r>
            <a:r>
              <a:rPr lang="de-DE" altLang="de-DE" dirty="0">
                <a:solidFill>
                  <a:srgbClr val="C00000"/>
                </a:solidFill>
              </a:rPr>
              <a:t>Add </a:t>
            </a:r>
            <a:r>
              <a:rPr lang="de-DE" altLang="de-DE" dirty="0" err="1">
                <a:solidFill>
                  <a:srgbClr val="C00000"/>
                </a:solidFill>
              </a:rPr>
              <a:t>output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if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number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greater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than</a:t>
            </a:r>
            <a:r>
              <a:rPr lang="de-DE" altLang="de-DE" dirty="0">
                <a:solidFill>
                  <a:srgbClr val="C00000"/>
                </a:solidFill>
              </a:rPr>
              <a:t> 5</a:t>
            </a:r>
            <a:r>
              <a:rPr lang="de-DE" altLang="de-DE" dirty="0"/>
              <a:t> an. </a:t>
            </a:r>
            <a:br>
              <a:rPr lang="de-DE" altLang="de-DE" dirty="0"/>
            </a:br>
            <a:r>
              <a:rPr lang="de-DE" altLang="de-DE" dirty="0"/>
              <a:t>Diese Aufgabe sollen Sie nun übernehmen, tragen Sie sich daher als </a:t>
            </a:r>
            <a:r>
              <a:rPr lang="de-DE" altLang="de-DE" dirty="0" err="1"/>
              <a:t>Assignee</a:t>
            </a:r>
            <a:r>
              <a:rPr lang="de-DE" altLang="de-DE" dirty="0"/>
              <a:t> ein.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 err="1"/>
              <a:t>GitLab</a:t>
            </a:r>
            <a:r>
              <a:rPr lang="de-DE" altLang="de-DE" dirty="0"/>
              <a:t> bietet die Möglichkeit aus </a:t>
            </a:r>
            <a:r>
              <a:rPr lang="de-DE" altLang="de-DE" dirty="0" err="1"/>
              <a:t>Issues</a:t>
            </a:r>
            <a:r>
              <a:rPr lang="de-DE" altLang="de-DE" dirty="0"/>
              <a:t> direkt </a:t>
            </a:r>
            <a:r>
              <a:rPr lang="de-DE" altLang="de-DE" dirty="0" err="1"/>
              <a:t>Merge-Requests</a:t>
            </a:r>
            <a:r>
              <a:rPr lang="de-DE" altLang="de-DE" dirty="0"/>
              <a:t> und </a:t>
            </a:r>
            <a:r>
              <a:rPr lang="de-DE" altLang="de-DE" dirty="0" err="1"/>
              <a:t>Branches</a:t>
            </a:r>
            <a:r>
              <a:rPr lang="de-DE" altLang="de-DE" dirty="0"/>
              <a:t> zu erstellen. </a:t>
            </a:r>
            <a:br>
              <a:rPr lang="de-DE" altLang="de-DE" dirty="0"/>
            </a:br>
            <a:r>
              <a:rPr lang="de-DE" altLang="de-DE" dirty="0"/>
              <a:t>Klicken Sie auf das Dropdown beim Button „Create </a:t>
            </a:r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</a:t>
            </a:r>
            <a:r>
              <a:rPr lang="de-DE" altLang="de-DE" dirty="0"/>
              <a:t> and </a:t>
            </a:r>
            <a:r>
              <a:rPr lang="de-DE" altLang="de-DE" dirty="0" err="1"/>
              <a:t>branch</a:t>
            </a:r>
            <a:r>
              <a:rPr lang="de-DE" altLang="de-DE" dirty="0"/>
              <a:t>“ und wählen Sie nur „Create </a:t>
            </a:r>
            <a:r>
              <a:rPr lang="de-DE" altLang="de-DE" dirty="0" err="1"/>
              <a:t>branch</a:t>
            </a:r>
            <a:r>
              <a:rPr lang="de-DE" altLang="de-DE" dirty="0"/>
              <a:t>“ aus.</a:t>
            </a:r>
            <a:br>
              <a:rPr lang="de-DE" altLang="de-DE" dirty="0"/>
            </a:br>
            <a:r>
              <a:rPr lang="de-DE" altLang="de-DE" dirty="0"/>
              <a:t>Erstellen Sie nun eine Branch, um die Änderungen für das Feature vorzunehmen.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1589884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4: Lokale Änderungen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Führen Sie in Ihrem lokalen Repository den Befehl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status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sowie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branch</a:t>
            </a:r>
            <a:r>
              <a:rPr lang="de-DE" altLang="de-DE" dirty="0">
                <a:latin typeface="Consolas" panose="020B0609020204030204" pitchFamily="49" charset="0"/>
              </a:rPr>
              <a:t> -a </a:t>
            </a:r>
            <a:r>
              <a:rPr lang="de-DE" altLang="de-DE" dirty="0"/>
              <a:t>aus. </a:t>
            </a:r>
            <a:br>
              <a:rPr lang="de-DE" altLang="de-DE" dirty="0"/>
            </a:br>
            <a:r>
              <a:rPr lang="de-DE" altLang="de-DE" dirty="0"/>
              <a:t>Ihnen sollte der neu angelegte Branch aus </a:t>
            </a:r>
            <a:r>
              <a:rPr lang="de-DE" altLang="de-DE" dirty="0" err="1"/>
              <a:t>GitLab</a:t>
            </a:r>
            <a:r>
              <a:rPr lang="de-DE" altLang="de-DE" dirty="0"/>
              <a:t> nicht angezeigt werden, da Sie diesen erst vom Remote abrufen müssen.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 err="1"/>
              <a:t>Fetchen</a:t>
            </a:r>
            <a:r>
              <a:rPr lang="de-DE" altLang="de-DE" dirty="0"/>
              <a:t> Sie alle Änderungen vom Remote. </a:t>
            </a:r>
            <a:br>
              <a:rPr lang="de-DE" altLang="de-DE" dirty="0"/>
            </a:b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branch</a:t>
            </a:r>
            <a:r>
              <a:rPr lang="de-DE" altLang="de-DE" dirty="0">
                <a:latin typeface="Consolas" panose="020B0609020204030204" pitchFamily="49" charset="0"/>
              </a:rPr>
              <a:t> -a </a:t>
            </a:r>
            <a:r>
              <a:rPr lang="de-DE" altLang="de-DE" dirty="0"/>
              <a:t>sollte nun den neuen Branch anzeigen.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Wechseln Sie in den Feature Branch.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Öffnen Sie die </a:t>
            </a:r>
            <a:r>
              <a:rPr lang="de-DE" altLang="de-DE" dirty="0">
                <a:solidFill>
                  <a:srgbClr val="C00000"/>
                </a:solidFill>
              </a:rPr>
              <a:t>random_numbers.sh </a:t>
            </a:r>
            <a:r>
              <a:rPr lang="de-DE" altLang="de-DE" dirty="0"/>
              <a:t>Datei und nehmen Sie die geforderten Änderungen vor, indem Sie die Datei um ein weiteres </a:t>
            </a:r>
            <a:r>
              <a:rPr lang="de-DE" altLang="de-DE" dirty="0" err="1"/>
              <a:t>if</a:t>
            </a:r>
            <a:r>
              <a:rPr lang="de-DE" altLang="de-DE" dirty="0"/>
              <a:t> ergänzen, indem geprüft wird, ob die Zahl größer als 5 ist.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und pushen Sie diese ins Repository.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75964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5: </a:t>
            </a:r>
            <a:r>
              <a:rPr lang="de-DE" altLang="de-DE" b="1" dirty="0" err="1"/>
              <a:t>Merge</a:t>
            </a:r>
            <a:r>
              <a:rPr lang="de-DE" altLang="de-DE" b="1" dirty="0"/>
              <a:t>-Request</a:t>
            </a:r>
          </a:p>
          <a:p>
            <a:pPr marL="0" indent="0">
              <a:buNone/>
            </a:pPr>
            <a:r>
              <a:rPr lang="de-DE" altLang="de-DE" dirty="0"/>
              <a:t>Nun wollen wir unsere Änderungen des Features in den </a:t>
            </a:r>
            <a:r>
              <a:rPr lang="de-DE" altLang="de-DE" dirty="0" err="1"/>
              <a:t>main</a:t>
            </a:r>
            <a:r>
              <a:rPr lang="de-DE" altLang="de-DE" dirty="0"/>
              <a:t> Branch übernehmen. Lokal würde man den Feature Branch in den </a:t>
            </a:r>
            <a:r>
              <a:rPr lang="de-DE" altLang="de-DE" dirty="0" err="1"/>
              <a:t>main</a:t>
            </a:r>
            <a:r>
              <a:rPr lang="de-DE" altLang="de-DE" dirty="0"/>
              <a:t> Branch </a:t>
            </a:r>
            <a:r>
              <a:rPr lang="de-DE" altLang="de-DE" dirty="0" err="1"/>
              <a:t>mergen</a:t>
            </a:r>
            <a:r>
              <a:rPr lang="de-DE" altLang="de-DE" dirty="0"/>
              <a:t>. Der Ablauf bei </a:t>
            </a:r>
            <a:r>
              <a:rPr lang="de-DE" altLang="de-DE" dirty="0" err="1"/>
              <a:t>GitLab</a:t>
            </a:r>
            <a:r>
              <a:rPr lang="de-DE" altLang="de-DE" dirty="0"/>
              <a:t> ist funktional sehr ähnlich, erweitert jedoch das reine </a:t>
            </a:r>
            <a:r>
              <a:rPr lang="de-DE" altLang="de-DE" dirty="0" err="1"/>
              <a:t>Merging</a:t>
            </a:r>
            <a:r>
              <a:rPr lang="de-DE" altLang="de-DE" dirty="0"/>
              <a:t> um einige Aspekte.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Navigieren Sie über die Sidebar in der </a:t>
            </a:r>
            <a:r>
              <a:rPr lang="de-DE" altLang="de-DE" dirty="0" err="1"/>
              <a:t>GitLab</a:t>
            </a:r>
            <a:r>
              <a:rPr lang="de-DE" altLang="de-DE" dirty="0"/>
              <a:t> Web-GUI auf den Punkt </a:t>
            </a:r>
            <a:r>
              <a:rPr lang="de-DE" altLang="de-DE" dirty="0" err="1"/>
              <a:t>Merge-Requests</a:t>
            </a:r>
            <a:r>
              <a:rPr lang="de-DE" altLang="de-DE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Erstellen Sie einen neuen </a:t>
            </a:r>
            <a:r>
              <a:rPr lang="de-DE" altLang="de-DE" dirty="0" err="1"/>
              <a:t>Merge</a:t>
            </a:r>
            <a:r>
              <a:rPr lang="de-DE" altLang="de-DE" dirty="0"/>
              <a:t>-Request, um Ihren Feature Branch in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zu </a:t>
            </a:r>
            <a:r>
              <a:rPr lang="de-DE" altLang="de-DE" dirty="0" err="1"/>
              <a:t>mergen</a:t>
            </a:r>
            <a:r>
              <a:rPr lang="de-DE" altLang="de-DE" dirty="0"/>
              <a:t>. </a:t>
            </a:r>
            <a:br>
              <a:rPr lang="de-DE" altLang="de-DE" dirty="0"/>
            </a:br>
            <a:r>
              <a:rPr lang="de-DE" altLang="de-DE" dirty="0"/>
              <a:t>Weisen Sie sich als </a:t>
            </a:r>
            <a:r>
              <a:rPr lang="de-DE" altLang="de-DE" dirty="0" err="1"/>
              <a:t>Assignee</a:t>
            </a:r>
            <a:r>
              <a:rPr lang="de-DE" altLang="de-DE" dirty="0"/>
              <a:t> und Reviewer zu (normalerweise würde man logischerweise jemand anderes als Reviewer eintragen).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Im </a:t>
            </a:r>
            <a:r>
              <a:rPr lang="de-DE" altLang="de-DE" dirty="0" err="1"/>
              <a:t>Merge</a:t>
            </a:r>
            <a:r>
              <a:rPr lang="de-DE" altLang="de-DE" dirty="0"/>
              <a:t>-Request haben Sie oben die Option, sich </a:t>
            </a:r>
            <a:r>
              <a:rPr lang="de-DE" altLang="de-DE" dirty="0" err="1"/>
              <a:t>Commits</a:t>
            </a:r>
            <a:r>
              <a:rPr lang="de-DE" altLang="de-DE" dirty="0"/>
              <a:t> und </a:t>
            </a:r>
            <a:r>
              <a:rPr lang="de-DE" altLang="de-DE" dirty="0" err="1"/>
              <a:t>Changes</a:t>
            </a:r>
            <a:r>
              <a:rPr lang="de-DE" altLang="de-DE" dirty="0"/>
              <a:t> anzuschauen. Reviewen Sie Ihre Änderungen und </a:t>
            </a:r>
            <a:r>
              <a:rPr lang="de-DE" altLang="de-DE" dirty="0" err="1"/>
              <a:t>approven</a:t>
            </a:r>
            <a:r>
              <a:rPr lang="de-DE" altLang="de-DE" dirty="0"/>
              <a:t> Sie den </a:t>
            </a:r>
            <a:r>
              <a:rPr lang="de-DE" altLang="de-DE" dirty="0" err="1"/>
              <a:t>Merge</a:t>
            </a:r>
            <a:r>
              <a:rPr lang="de-DE" altLang="de-DE" dirty="0"/>
              <a:t>-Request.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58506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5: </a:t>
            </a:r>
            <a:r>
              <a:rPr lang="de-DE" altLang="de-DE" b="1" dirty="0" err="1"/>
              <a:t>Merge</a:t>
            </a:r>
            <a:r>
              <a:rPr lang="de-DE" altLang="de-DE" b="1" dirty="0"/>
              <a:t>-Request</a:t>
            </a:r>
            <a:endParaRPr lang="de-DE" altLang="de-DE" dirty="0"/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 err="1"/>
              <a:t>Mergen</a:t>
            </a:r>
            <a:r>
              <a:rPr lang="de-DE" altLang="de-DE" dirty="0"/>
              <a:t> Sie nun den </a:t>
            </a:r>
            <a:r>
              <a:rPr lang="de-DE" altLang="de-DE" dirty="0" err="1"/>
              <a:t>Merge</a:t>
            </a:r>
            <a:r>
              <a:rPr lang="de-DE" altLang="de-DE" dirty="0"/>
              <a:t>-Request mit der Option „Delete source </a:t>
            </a:r>
            <a:r>
              <a:rPr lang="de-DE" altLang="de-DE" dirty="0" err="1"/>
              <a:t>branch</a:t>
            </a:r>
            <a:r>
              <a:rPr lang="de-DE" altLang="de-DE" dirty="0"/>
              <a:t>“ und verifizieren Sie, dass die Änderungen auf dem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vorhanden sind.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Löschen Sie Ihren lokalen Branch, da dieser abgeschlossen ist und keine Verwendung mehr besitzt.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079648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Was ist </a:t>
            </a:r>
            <a:r>
              <a:rPr lang="de-DE" altLang="de-DE" b="1" dirty="0" err="1"/>
              <a:t>GitLab</a:t>
            </a:r>
            <a:r>
              <a:rPr lang="de-DE" altLang="de-DE" b="1" dirty="0"/>
              <a:t>?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2011 von Dimitri </a:t>
            </a:r>
            <a:r>
              <a:rPr lang="de-DE" altLang="de-DE" dirty="0" err="1"/>
              <a:t>Saparoschez</a:t>
            </a:r>
            <a:r>
              <a:rPr lang="de-DE" altLang="de-DE" dirty="0"/>
              <a:t> </a:t>
            </a:r>
            <a:br>
              <a:rPr lang="de-DE" altLang="de-DE" dirty="0"/>
            </a:br>
            <a:r>
              <a:rPr lang="de-DE" altLang="de-DE" dirty="0"/>
              <a:t>und Valery </a:t>
            </a:r>
            <a:r>
              <a:rPr lang="de-DE" altLang="de-DE" dirty="0" err="1"/>
              <a:t>Sizov</a:t>
            </a:r>
            <a:r>
              <a:rPr lang="de-DE" altLang="de-DE" dirty="0"/>
              <a:t> entwickelt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Service zur Softwareentwicklung </a:t>
            </a:r>
            <a:br>
              <a:rPr lang="de-DE" altLang="de-DE" dirty="0"/>
            </a:br>
            <a:r>
              <a:rPr lang="de-DE" altLang="de-DE" dirty="0"/>
              <a:t>und Versionsverwaltung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Hosting von </a:t>
            </a:r>
            <a:r>
              <a:rPr lang="de-DE" altLang="de-DE" dirty="0" err="1"/>
              <a:t>Git</a:t>
            </a:r>
            <a:r>
              <a:rPr lang="de-DE" altLang="de-DE" dirty="0"/>
              <a:t> Remote </a:t>
            </a:r>
            <a:r>
              <a:rPr lang="de-DE" altLang="de-DE" dirty="0" err="1"/>
              <a:t>Repositories</a:t>
            </a:r>
            <a:r>
              <a:rPr lang="de-DE" altLang="de-DE" dirty="0"/>
              <a:t> </a:t>
            </a:r>
            <a:br>
              <a:rPr lang="de-DE" altLang="de-DE" dirty="0"/>
            </a:br>
            <a:r>
              <a:rPr lang="de-DE" altLang="de-DE" dirty="0"/>
              <a:t>als Projekte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Zusätzliche Funktionen im Bereich: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</a:t>
            </a:r>
            <a:r>
              <a:rPr lang="de-DE" altLang="de-DE" dirty="0"/>
              <a:t>-Tracking: Verwaltung/</a:t>
            </a:r>
            <a:r>
              <a:rPr lang="de-DE" altLang="de-DE" dirty="0" err="1"/>
              <a:t>Verfolugung</a:t>
            </a:r>
            <a:r>
              <a:rPr lang="de-DE" altLang="de-DE" dirty="0"/>
              <a:t> von Aufgaben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Dokumentation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CI/CD (</a:t>
            </a:r>
            <a:r>
              <a:rPr lang="de-DE" altLang="de-DE" dirty="0" err="1"/>
              <a:t>Continuous</a:t>
            </a:r>
            <a:r>
              <a:rPr lang="de-DE" altLang="de-DE" dirty="0"/>
              <a:t> Integration/</a:t>
            </a:r>
            <a:r>
              <a:rPr lang="de-DE" altLang="de-DE" dirty="0" err="1"/>
              <a:t>Continuous</a:t>
            </a:r>
            <a:r>
              <a:rPr lang="de-DE" altLang="de-DE" dirty="0"/>
              <a:t> </a:t>
            </a:r>
            <a:r>
              <a:rPr lang="de-DE" altLang="de-DE" dirty="0" err="1"/>
              <a:t>Deployment</a:t>
            </a:r>
            <a:r>
              <a:rPr lang="de-DE" altLang="de-DE" dirty="0"/>
              <a:t>)</a:t>
            </a:r>
          </a:p>
          <a:p>
            <a:pPr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C5E0A4-48A3-DB09-6C6F-41D8657E4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1772816"/>
            <a:ext cx="2805881" cy="61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6: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b="1" dirty="0"/>
          </a:p>
          <a:p>
            <a:pPr marL="0" indent="0">
              <a:buNone/>
            </a:pPr>
            <a:r>
              <a:rPr lang="de-DE" altLang="de-DE" dirty="0"/>
              <a:t>Nun wollen wir ein </a:t>
            </a:r>
            <a:r>
              <a:rPr lang="de-DE" altLang="de-DE" dirty="0" err="1"/>
              <a:t>Rebase</a:t>
            </a:r>
            <a:r>
              <a:rPr lang="de-DE" altLang="de-DE" dirty="0"/>
              <a:t> nutzen, um Remote Änderungen in unseren lokalen Branch zu integrieren.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Erstellen Sie ein neues </a:t>
            </a:r>
            <a:r>
              <a:rPr lang="de-DE" altLang="de-DE" dirty="0" err="1"/>
              <a:t>Issue</a:t>
            </a:r>
            <a:r>
              <a:rPr lang="de-DE" altLang="de-DE" dirty="0"/>
              <a:t> </a:t>
            </a:r>
            <a:r>
              <a:rPr lang="de-DE" altLang="de-DE" dirty="0">
                <a:solidFill>
                  <a:srgbClr val="C00000"/>
                </a:solidFill>
              </a:rPr>
              <a:t>Add </a:t>
            </a:r>
            <a:r>
              <a:rPr lang="de-DE" altLang="de-DE" dirty="0" err="1">
                <a:solidFill>
                  <a:srgbClr val="C00000"/>
                </a:solidFill>
              </a:rPr>
              <a:t>output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if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number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is</a:t>
            </a:r>
            <a:r>
              <a:rPr lang="de-DE" altLang="de-DE" dirty="0">
                <a:solidFill>
                  <a:srgbClr val="C00000"/>
                </a:solidFill>
              </a:rPr>
              <a:t> maximum</a:t>
            </a:r>
            <a:r>
              <a:rPr lang="de-DE" altLang="de-DE" dirty="0"/>
              <a:t>. Dabei soll eine Ausgabe erfolgen, wenn die Random Nummer die größtmögliche Zahl ist.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Man muss nicht zwingend den Branch aus einem </a:t>
            </a:r>
            <a:r>
              <a:rPr lang="de-DE" altLang="de-DE" dirty="0" err="1"/>
              <a:t>Issue</a:t>
            </a:r>
            <a:r>
              <a:rPr lang="de-DE" altLang="de-DE" dirty="0"/>
              <a:t> heraus erstellen. </a:t>
            </a:r>
            <a:br>
              <a:rPr lang="de-DE" altLang="de-DE" dirty="0"/>
            </a:br>
            <a:r>
              <a:rPr lang="de-DE" altLang="de-DE" dirty="0"/>
              <a:t>Legen Sie dieses Mal lokal einen Branch </a:t>
            </a:r>
            <a:r>
              <a:rPr lang="de-DE" altLang="de-DE" dirty="0">
                <a:solidFill>
                  <a:srgbClr val="C00000"/>
                </a:solidFill>
              </a:rPr>
              <a:t>2-add-output-if-max </a:t>
            </a:r>
            <a:r>
              <a:rPr lang="de-DE" altLang="de-DE" dirty="0"/>
              <a:t>an und führen Sie die notwendigen Änderungen durch.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und pushen Sie diese zum Remote Repository.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606414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6: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0" indent="0">
              <a:buNone/>
            </a:pPr>
            <a:r>
              <a:rPr lang="de-DE" altLang="de-DE" dirty="0"/>
              <a:t>In der Zwischenzeit hat ein Kollege die Aufgabe bekommen, den Zahlenbereich von 10 </a:t>
            </a:r>
            <a:r>
              <a:rPr lang="de-DE" altLang="de-DE"/>
              <a:t>auf 1000 </a:t>
            </a:r>
            <a:r>
              <a:rPr lang="de-DE" altLang="de-DE" dirty="0"/>
              <a:t>zu erhöhen.</a:t>
            </a:r>
            <a:br>
              <a:rPr lang="de-DE" altLang="de-DE" dirty="0"/>
            </a:br>
            <a:r>
              <a:rPr lang="de-DE" altLang="de-DE" dirty="0"/>
              <a:t>Um die Änderungen von Ihm zu simulieren, führen wir diese über die Web-GUI durch. Ein zugehöriges </a:t>
            </a:r>
            <a:r>
              <a:rPr lang="de-DE" altLang="de-DE" dirty="0" err="1"/>
              <a:t>Issue</a:t>
            </a:r>
            <a:r>
              <a:rPr lang="de-DE" altLang="de-DE" dirty="0"/>
              <a:t> bzw. einen Branch überspringen wir zur Simplifizierung.</a:t>
            </a:r>
          </a:p>
          <a:p>
            <a:pPr marL="0" indent="0">
              <a:buNone/>
            </a:pPr>
            <a:r>
              <a:rPr lang="de-DE" altLang="de-DE" b="1" dirty="0"/>
              <a:t>Hinweis </a:t>
            </a:r>
            <a:r>
              <a:rPr lang="de-DE" altLang="de-DE" dirty="0"/>
              <a:t>Ein gemeinsames Arbeiten über eine Datei sollte im Optimalfall vermieden werden, um Konflikten zu vermeiden.  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Ändern Sie über </a:t>
            </a:r>
            <a:r>
              <a:rPr lang="de-DE" altLang="de-DE" dirty="0" err="1"/>
              <a:t>GitLab</a:t>
            </a:r>
            <a:r>
              <a:rPr lang="de-DE" altLang="de-DE" dirty="0"/>
              <a:t> den Random </a:t>
            </a:r>
            <a:r>
              <a:rPr lang="de-DE" altLang="de-DE" dirty="0" err="1"/>
              <a:t>Number</a:t>
            </a:r>
            <a:r>
              <a:rPr lang="de-DE" altLang="de-DE" dirty="0"/>
              <a:t> Bereich auf 1000 und committen Sie die Datei direkt aus dem Editor auf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Branch.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Um im lokalen Repository die Änderungen zu übernehmen, müssen Sie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updaten. Wechseln Sie dazu in diesen und verwenden Sie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pull</a:t>
            </a:r>
            <a:r>
              <a:rPr lang="de-DE" altLang="de-DE" dirty="0"/>
              <a:t>, um diese in Ihren lokalen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zu übernehmen.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7457024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6: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7"/>
            </a:pPr>
            <a:r>
              <a:rPr lang="de-DE" altLang="de-DE" dirty="0"/>
              <a:t>Um die Änderungen nun auch in den Feature Branch zu übernehmen, müssen Sie in den Feature Branch wechseln und dort auf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</a:t>
            </a:r>
            <a:r>
              <a:rPr lang="de-DE" altLang="de-DE" dirty="0" err="1"/>
              <a:t>rebasen</a:t>
            </a:r>
            <a:r>
              <a:rPr lang="de-DE" altLang="de-DE" dirty="0"/>
              <a:t>.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de-DE" altLang="de-DE" dirty="0" err="1"/>
              <a:t>Rebasen</a:t>
            </a:r>
            <a:r>
              <a:rPr lang="de-DE" altLang="de-DE" dirty="0"/>
              <a:t> Sie Ihren Feature Branch auf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Branch. Dabei sollten keine Konflikte auftreten, da sich die betreffenden Zeilen bei Ihnen nicht geändert haben.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de-DE" altLang="de-DE" dirty="0"/>
              <a:t>Passen Sie Ihre Ausgabe bezüglich der Random </a:t>
            </a:r>
            <a:r>
              <a:rPr lang="de-DE" altLang="de-DE" dirty="0" err="1"/>
              <a:t>Number</a:t>
            </a:r>
            <a:r>
              <a:rPr lang="de-DE" altLang="de-DE" dirty="0"/>
              <a:t> an und committen Sie Ihre Änderungen.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de-DE" altLang="de-DE" dirty="0"/>
              <a:t>Versuchen Sie Ihren Branch zum Remote zu pushen. </a:t>
            </a:r>
            <a:r>
              <a:rPr lang="de-DE" altLang="de-DE" dirty="0" err="1"/>
              <a:t>GitLab</a:t>
            </a:r>
            <a:r>
              <a:rPr lang="de-DE" altLang="de-DE" dirty="0"/>
              <a:t> wird hierbei den Push wegen nicht zueinander passenden Commit-Historien ablehnen. Pushen Sie daher Ihren Branch mit der Option </a:t>
            </a:r>
            <a:br>
              <a:rPr lang="de-DE" altLang="de-DE" dirty="0"/>
            </a:br>
            <a:r>
              <a:rPr lang="de-DE" altLang="de-DE" dirty="0">
                <a:latin typeface="Consolas" panose="020B0609020204030204" pitchFamily="49" charset="0"/>
              </a:rPr>
              <a:t>--</a:t>
            </a:r>
            <a:r>
              <a:rPr lang="de-DE" altLang="de-DE" dirty="0" err="1">
                <a:latin typeface="Consolas" panose="020B0609020204030204" pitchFamily="49" charset="0"/>
              </a:rPr>
              <a:t>force</a:t>
            </a:r>
            <a:r>
              <a:rPr lang="de-DE" altLang="de-DE" dirty="0"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272978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6: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b="1" dirty="0"/>
          </a:p>
          <a:p>
            <a:pPr marL="0" indent="0">
              <a:buNone/>
            </a:pPr>
            <a:r>
              <a:rPr lang="de-DE" altLang="de-DE" b="1" dirty="0"/>
              <a:t>Wichtig </a:t>
            </a:r>
            <a:r>
              <a:rPr lang="de-DE" altLang="de-DE" dirty="0">
                <a:latin typeface="Consolas" panose="020B0609020204030204" pitchFamily="49" charset="0"/>
              </a:rPr>
              <a:t>--</a:t>
            </a:r>
            <a:r>
              <a:rPr lang="de-DE" altLang="de-DE" dirty="0" err="1">
                <a:latin typeface="Consolas" panose="020B0609020204030204" pitchFamily="49" charset="0"/>
              </a:rPr>
              <a:t>force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bewirkt, dass der Remote Branch durch die lokale Version überschrieben wird. </a:t>
            </a:r>
            <a:br>
              <a:rPr lang="de-DE" altLang="de-DE" dirty="0"/>
            </a:br>
            <a:r>
              <a:rPr lang="de-DE" altLang="de-DE" dirty="0"/>
              <a:t>Falls andere Entwickler auf diesem Branch arbeiten würden, so könnten Sie weder push noch pull auf diesem ausführen, da die Commit-Historien nicht vereinbar sind. Ihre </a:t>
            </a:r>
            <a:r>
              <a:rPr lang="de-DE" altLang="de-DE" dirty="0" err="1"/>
              <a:t>Branches</a:t>
            </a:r>
            <a:r>
              <a:rPr lang="de-DE" altLang="de-DE" dirty="0"/>
              <a:t> sind damit kaputt und müssen komplett neu vom Remote abgerufen werden.</a:t>
            </a:r>
            <a:br>
              <a:rPr lang="de-DE" altLang="de-DE" dirty="0"/>
            </a:br>
            <a:br>
              <a:rPr lang="de-DE" altLang="de-DE" dirty="0"/>
            </a:br>
            <a:r>
              <a:rPr lang="de-DE" altLang="de-DE" b="1" dirty="0"/>
              <a:t>Daher niemals auf Public-</a:t>
            </a:r>
            <a:r>
              <a:rPr lang="de-DE" altLang="de-DE" b="1" dirty="0" err="1"/>
              <a:t>Branches</a:t>
            </a:r>
            <a:r>
              <a:rPr lang="de-DE" altLang="de-DE" b="1" dirty="0"/>
              <a:t> </a:t>
            </a:r>
            <a:r>
              <a:rPr lang="de-DE" altLang="de-DE" b="1" dirty="0" err="1"/>
              <a:t>rebasen</a:t>
            </a:r>
            <a:r>
              <a:rPr lang="de-DE" altLang="de-DE" b="1" dirty="0"/>
              <a:t>!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20993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7: </a:t>
            </a:r>
            <a:r>
              <a:rPr lang="de-DE" altLang="de-DE" b="1" dirty="0" err="1"/>
              <a:t>Merge</a:t>
            </a:r>
            <a:r>
              <a:rPr lang="de-DE" altLang="de-DE" b="1" dirty="0"/>
              <a:t>-Konflikte</a:t>
            </a:r>
          </a:p>
          <a:p>
            <a:pPr marL="0" indent="0">
              <a:buNone/>
            </a:pPr>
            <a:r>
              <a:rPr lang="de-DE" altLang="de-DE" dirty="0"/>
              <a:t>In dieser Aufgabe wollen wir uns das Auflösen von </a:t>
            </a:r>
            <a:r>
              <a:rPr lang="de-DE" altLang="de-DE" dirty="0" err="1"/>
              <a:t>Merge</a:t>
            </a:r>
            <a:r>
              <a:rPr lang="de-DE" altLang="de-DE" dirty="0"/>
              <a:t>-Konflikten anschauen.</a:t>
            </a:r>
          </a:p>
          <a:p>
            <a:pPr marL="0" indent="0">
              <a:buNone/>
            </a:pPr>
            <a:r>
              <a:rPr lang="de-DE" altLang="de-DE" dirty="0"/>
              <a:t>Ein Kollege von Ihnen hat ebenfalls das Feature bezüglich Ausgabe bei maximaler Zahl umgesetzt und dieses schon in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integriert.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Simulieren Sie die Änderungen des Kollegen, indem Sie auch hier wieder über die Web-GUI direkt auf dem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arbeiten. </a:t>
            </a:r>
            <a:br>
              <a:rPr lang="de-DE" altLang="de-DE" dirty="0"/>
            </a:br>
            <a:r>
              <a:rPr lang="de-DE" altLang="de-DE" dirty="0"/>
              <a:t>Kopieren Sie Ihre lokalen Änderungen bezüglich der Ausgabe und fügen sie diese über die Web-GUI in die </a:t>
            </a:r>
            <a:r>
              <a:rPr lang="de-DE" altLang="de-DE" dirty="0">
                <a:solidFill>
                  <a:srgbClr val="C00000"/>
                </a:solidFill>
              </a:rPr>
              <a:t>random_numbers.sh </a:t>
            </a:r>
            <a:r>
              <a:rPr lang="de-DE" altLang="de-DE" dirty="0"/>
              <a:t>Datei ein.</a:t>
            </a:r>
            <a:br>
              <a:rPr lang="de-DE" altLang="de-DE" dirty="0"/>
            </a:br>
            <a:r>
              <a:rPr lang="de-DE" altLang="de-DE" dirty="0"/>
              <a:t>Verändern Sie dabei die Konsolenausgabe, sodass sich die Änderungen unterscheiden.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direkt auf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112324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7: </a:t>
            </a:r>
            <a:r>
              <a:rPr lang="de-DE" altLang="de-DE" b="1" dirty="0" err="1"/>
              <a:t>Merge</a:t>
            </a:r>
            <a:r>
              <a:rPr lang="de-DE" altLang="de-DE" b="1" dirty="0"/>
              <a:t>-Konflikte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Stellen Sie für Ihren Feature Branch ein </a:t>
            </a:r>
            <a:r>
              <a:rPr lang="de-DE" altLang="de-DE" dirty="0" err="1"/>
              <a:t>Merge</a:t>
            </a:r>
            <a:r>
              <a:rPr lang="de-DE" altLang="de-DE" dirty="0"/>
              <a:t>-Request. Nach der Erstellung sollte </a:t>
            </a:r>
            <a:r>
              <a:rPr lang="de-DE" altLang="de-DE" dirty="0" err="1"/>
              <a:t>GitLab</a:t>
            </a:r>
            <a:r>
              <a:rPr lang="de-DE" altLang="de-DE" dirty="0"/>
              <a:t> anzeigen, dass es Konflikte beim </a:t>
            </a:r>
            <a:r>
              <a:rPr lang="de-DE" altLang="de-DE" dirty="0" err="1"/>
              <a:t>Mergen</a:t>
            </a:r>
            <a:r>
              <a:rPr lang="de-DE" altLang="de-DE" dirty="0"/>
              <a:t> gibt.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Kleinere Konflikte lassen sich über die Web-GUI auflösen, größere Konflikte lassen sich nur lokal auflösen.</a:t>
            </a:r>
            <a:br>
              <a:rPr lang="de-DE" altLang="de-DE" dirty="0"/>
            </a:br>
            <a:r>
              <a:rPr lang="de-DE" altLang="de-DE" dirty="0"/>
              <a:t>Zur Übung lösen wir den Konflikt lokal auf.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Updaten Sie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auf den neusten Stand aus dem Remote Repository.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Lösen Sie die Konflikte nun, indem Sie entweder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in Ihren Feature Branch </a:t>
            </a:r>
            <a:r>
              <a:rPr lang="de-DE" altLang="de-DE" dirty="0" err="1"/>
              <a:t>mergen</a:t>
            </a:r>
            <a:r>
              <a:rPr lang="de-DE" altLang="de-DE" dirty="0"/>
              <a:t> oder indem Sie den Feature Branch auf den aktuellen Stand des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</a:t>
            </a:r>
            <a:r>
              <a:rPr lang="de-DE" altLang="de-DE" dirty="0" err="1"/>
              <a:t>rebasen</a:t>
            </a:r>
            <a:r>
              <a:rPr lang="de-DE" altLang="de-DE" dirty="0"/>
              <a:t>. Da Sie alleine auf ihrem Branch arbeiten, bietet sich auch hier ein </a:t>
            </a:r>
            <a:r>
              <a:rPr lang="de-DE" altLang="de-DE" dirty="0" err="1"/>
              <a:t>Rebase</a:t>
            </a:r>
            <a:r>
              <a:rPr lang="de-DE" altLang="de-DE" dirty="0"/>
              <a:t> an.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Lösen Sie den Konflikt, indem Sie sich für Ihre Ausgabe entscheiden.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3680144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7: </a:t>
            </a:r>
            <a:r>
              <a:rPr lang="de-DE" altLang="de-DE" b="1" dirty="0" err="1"/>
              <a:t>Merge</a:t>
            </a:r>
            <a:r>
              <a:rPr lang="de-DE" altLang="de-DE" b="1" dirty="0"/>
              <a:t>-Konflikte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de-DE" altLang="de-DE" dirty="0"/>
              <a:t>Pushen Sie nach Auflösen des Konflikts Ihre Änderungen ins </a:t>
            </a:r>
            <a:r>
              <a:rPr lang="de-DE" altLang="de-DE" dirty="0" err="1"/>
              <a:t>GitLab</a:t>
            </a:r>
            <a:r>
              <a:rPr lang="de-DE" altLang="de-DE" dirty="0"/>
              <a:t>.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de-DE" altLang="de-DE" dirty="0"/>
              <a:t>Der </a:t>
            </a:r>
            <a:r>
              <a:rPr lang="de-DE" altLang="de-DE" dirty="0" err="1"/>
              <a:t>Merge</a:t>
            </a:r>
            <a:r>
              <a:rPr lang="de-DE" altLang="de-DE" dirty="0"/>
              <a:t>-Request sollte nun ohne Konflikte umsetzbar sein. </a:t>
            </a:r>
            <a:r>
              <a:rPr lang="de-DE" altLang="de-DE" dirty="0" err="1"/>
              <a:t>Mergen</a:t>
            </a:r>
            <a:r>
              <a:rPr lang="de-DE" altLang="de-DE" dirty="0"/>
              <a:t> Sie Ihr Feature in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Branch, um die Änderungen abzuschließen.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21246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de-DE" altLang="de-DE" b="1" dirty="0" err="1"/>
              <a:t>Git</a:t>
            </a:r>
            <a:r>
              <a:rPr lang="de-DE" altLang="de-DE" b="1" dirty="0"/>
              <a:t> </a:t>
            </a:r>
            <a:r>
              <a:rPr lang="de-DE" altLang="de-DE" b="1" dirty="0" err="1"/>
              <a:t>vs</a:t>
            </a:r>
            <a:r>
              <a:rPr lang="de-DE" altLang="de-DE" b="1" dirty="0"/>
              <a:t> </a:t>
            </a:r>
            <a:r>
              <a:rPr lang="de-DE" altLang="de-DE" b="1" dirty="0" err="1"/>
              <a:t>GitLab</a:t>
            </a:r>
            <a:br>
              <a:rPr lang="de-DE" altLang="de-DE" dirty="0"/>
            </a:br>
            <a:endParaRPr lang="de-DE" altLang="de-DE" dirty="0"/>
          </a:p>
          <a:p>
            <a:pPr marL="57150" indent="0">
              <a:buNone/>
            </a:pPr>
            <a:r>
              <a:rPr lang="de-DE" altLang="de-DE" dirty="0" err="1"/>
              <a:t>Git</a:t>
            </a:r>
            <a:endParaRPr lang="de-DE" altLang="de-DE" dirty="0"/>
          </a:p>
          <a:p>
            <a:pPr lvl="1"/>
            <a:r>
              <a:rPr lang="de-DE" altLang="de-DE" dirty="0"/>
              <a:t>Verteiltes Versionskontrollsystem zur lokalen Verwaltung von Dateien</a:t>
            </a:r>
          </a:p>
          <a:p>
            <a:pPr lvl="1"/>
            <a:r>
              <a:rPr lang="de-DE" altLang="de-DE" dirty="0"/>
              <a:t>Verfolgung und Speicherung von Änderungen an Dateien</a:t>
            </a:r>
          </a:p>
          <a:p>
            <a:pPr marL="57150" indent="0">
              <a:buNone/>
            </a:pPr>
            <a:endParaRPr lang="de-DE" altLang="de-DE" dirty="0"/>
          </a:p>
          <a:p>
            <a:pPr marL="57150" indent="0">
              <a:buNone/>
            </a:pPr>
            <a:r>
              <a:rPr lang="de-DE" altLang="de-DE" dirty="0" err="1"/>
              <a:t>GitLab</a:t>
            </a:r>
            <a:endParaRPr lang="de-DE" altLang="de-DE" dirty="0"/>
          </a:p>
          <a:p>
            <a:pPr lvl="1"/>
            <a:r>
              <a:rPr lang="de-DE" altLang="de-DE" dirty="0"/>
              <a:t>Umfassende </a:t>
            </a:r>
            <a:r>
              <a:rPr lang="de-DE" altLang="de-DE" dirty="0" err="1"/>
              <a:t>DevOps</a:t>
            </a:r>
            <a:r>
              <a:rPr lang="de-DE" altLang="de-DE" dirty="0"/>
              <a:t>-Plattform</a:t>
            </a:r>
          </a:p>
          <a:p>
            <a:pPr lvl="1"/>
            <a:r>
              <a:rPr lang="de-DE" altLang="de-DE" dirty="0"/>
              <a:t>Erweitert </a:t>
            </a:r>
            <a:r>
              <a:rPr lang="de-DE" altLang="de-DE" dirty="0" err="1"/>
              <a:t>Git</a:t>
            </a:r>
            <a:r>
              <a:rPr lang="de-DE" altLang="de-DE" dirty="0"/>
              <a:t> um Tools und Funktionen für Projektmanagement, Zusammenarbeit und Automatisierung</a:t>
            </a:r>
          </a:p>
          <a:p>
            <a:pPr lvl="1"/>
            <a:r>
              <a:rPr lang="de-DE" altLang="de-DE" dirty="0"/>
              <a:t>Zentrale Plattform zur Verwaltung von Projekten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</a:p>
        </p:txBody>
      </p:sp>
    </p:spTree>
    <p:extLst>
      <p:ext uri="{BB962C8B-B14F-4D97-AF65-F5344CB8AC3E}">
        <p14:creationId xmlns:p14="http://schemas.microsoft.com/office/powerpoint/2010/main" val="2635015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de-DE" altLang="de-DE" b="1" dirty="0"/>
              <a:t>Unterschiedliche </a:t>
            </a:r>
            <a:r>
              <a:rPr lang="de-DE" altLang="de-DE" b="1" dirty="0" err="1"/>
              <a:t>GitLab</a:t>
            </a:r>
            <a:r>
              <a:rPr lang="de-DE" altLang="de-DE" b="1" dirty="0"/>
              <a:t> Versionen</a:t>
            </a:r>
          </a:p>
          <a:p>
            <a:pPr marL="400050"/>
            <a:r>
              <a:rPr lang="de-DE" altLang="de-DE" dirty="0"/>
              <a:t>Free</a:t>
            </a:r>
          </a:p>
          <a:p>
            <a:pPr marL="800100" lvl="1"/>
            <a:r>
              <a:rPr lang="de-DE" altLang="de-DE" dirty="0"/>
              <a:t>Kostenlos und Open Source</a:t>
            </a:r>
          </a:p>
          <a:p>
            <a:pPr marL="800100" lvl="1"/>
            <a:r>
              <a:rPr lang="de-DE" altLang="de-DE" dirty="0"/>
              <a:t>Konzipiert für persönliche Projekte</a:t>
            </a:r>
          </a:p>
          <a:p>
            <a:pPr marL="800100" lvl="1"/>
            <a:r>
              <a:rPr lang="de-DE" altLang="de-DE" dirty="0"/>
              <a:t>400 </a:t>
            </a:r>
            <a:r>
              <a:rPr lang="de-DE" altLang="de-DE" dirty="0" err="1"/>
              <a:t>compute</a:t>
            </a:r>
            <a:r>
              <a:rPr lang="de-DE" altLang="de-DE" dirty="0"/>
              <a:t> </a:t>
            </a:r>
            <a:r>
              <a:rPr lang="de-DE" altLang="de-DE" dirty="0" err="1"/>
              <a:t>minutes</a:t>
            </a:r>
            <a:r>
              <a:rPr lang="de-DE" altLang="de-DE" dirty="0"/>
              <a:t> für CI/CD</a:t>
            </a:r>
          </a:p>
          <a:p>
            <a:pPr marL="800100" lvl="1"/>
            <a:r>
              <a:rPr lang="de-DE" altLang="de-DE" dirty="0"/>
              <a:t>Support nur über </a:t>
            </a:r>
            <a:r>
              <a:rPr lang="de-DE" altLang="de-DE" dirty="0" err="1"/>
              <a:t>GitLab</a:t>
            </a:r>
            <a:r>
              <a:rPr lang="de-DE" altLang="de-DE" dirty="0"/>
              <a:t> Forum</a:t>
            </a:r>
          </a:p>
          <a:p>
            <a:pPr marL="400050"/>
            <a:r>
              <a:rPr lang="de-DE" altLang="de-DE" dirty="0"/>
              <a:t>Premium</a:t>
            </a:r>
          </a:p>
          <a:p>
            <a:pPr marL="800100" lvl="1"/>
            <a:r>
              <a:rPr lang="de-DE" altLang="de-DE" dirty="0"/>
              <a:t>Für mittlere bis große Teams</a:t>
            </a:r>
          </a:p>
          <a:p>
            <a:pPr marL="800100" lvl="1"/>
            <a:r>
              <a:rPr lang="de-DE" altLang="de-DE" dirty="0"/>
              <a:t>Fortgeschrittene Features im Bereich Projektmanagement, Code Reviews sowie CI/CD</a:t>
            </a:r>
          </a:p>
          <a:p>
            <a:pPr marL="800100" lvl="1"/>
            <a:r>
              <a:rPr lang="de-DE" altLang="de-DE" dirty="0"/>
              <a:t>10.000 </a:t>
            </a:r>
            <a:r>
              <a:rPr lang="de-DE" altLang="de-DE" dirty="0" err="1"/>
              <a:t>compute</a:t>
            </a:r>
            <a:r>
              <a:rPr lang="de-DE" altLang="de-DE" dirty="0"/>
              <a:t> </a:t>
            </a:r>
            <a:r>
              <a:rPr lang="de-DE" altLang="de-DE" dirty="0" err="1"/>
              <a:t>minutes</a:t>
            </a:r>
            <a:r>
              <a:rPr lang="de-DE" altLang="de-DE" dirty="0"/>
              <a:t> für CI/CD</a:t>
            </a:r>
          </a:p>
          <a:p>
            <a:pPr marL="800100" lvl="1"/>
            <a:r>
              <a:rPr lang="de-DE" altLang="de-DE" dirty="0"/>
              <a:t>Support bei Problemen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</a:p>
        </p:txBody>
      </p:sp>
    </p:spTree>
    <p:extLst>
      <p:ext uri="{BB962C8B-B14F-4D97-AF65-F5344CB8AC3E}">
        <p14:creationId xmlns:p14="http://schemas.microsoft.com/office/powerpoint/2010/main" val="3564118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Ultimate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Kostenlos und Open Source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dirty="0">
                <a:solidFill>
                  <a:srgbClr val="000000"/>
                </a:solidFill>
                <a:effectLst/>
              </a:rPr>
              <a:t>Für Unternehmen und große Organisationen</a:t>
            </a:r>
            <a:endParaRPr lang="de-DE" dirty="0">
              <a:solidFill>
                <a:srgbClr val="000000"/>
              </a:solidFill>
            </a:endParaRP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Umfangreiche Statistiken zur Analyse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Erweiterte Funktionen insbesondere im Bereich Security und Automatisierung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50,000 </a:t>
            </a:r>
            <a:r>
              <a:rPr lang="de-DE" altLang="de-DE" dirty="0" err="1">
                <a:solidFill>
                  <a:srgbClr val="000000"/>
                </a:solidFill>
                <a:latin typeface="Arial" panose="020B0604020202020204" pitchFamily="34" charset="0"/>
              </a:rPr>
              <a:t>compute</a:t>
            </a: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Arial" panose="020B0604020202020204" pitchFamily="34" charset="0"/>
              </a:rPr>
              <a:t>minutes</a:t>
            </a: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 für CI/CD</a:t>
            </a:r>
            <a:endParaRPr lang="de-DE" altLang="de-DE" dirty="0"/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Versionen können als SaaS auf GitLab.com oder selbst gehostete Instanz im eigenen Netzwerk betrieben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Zusätzliche Add-</a:t>
            </a:r>
            <a:r>
              <a:rPr lang="de-DE" altLang="de-DE" dirty="0" err="1"/>
              <a:t>ons</a:t>
            </a:r>
            <a:r>
              <a:rPr lang="de-DE" altLang="de-DE" dirty="0"/>
              <a:t> mit Fokus auf AI-Unterstützung für Premium und Ultimate verfügbar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</a:p>
        </p:txBody>
      </p:sp>
    </p:spTree>
    <p:extLst>
      <p:ext uri="{BB962C8B-B14F-4D97-AF65-F5344CB8AC3E}">
        <p14:creationId xmlns:p14="http://schemas.microsoft.com/office/powerpoint/2010/main" val="3943474610"/>
      </p:ext>
    </p:extLst>
  </p:cSld>
  <p:clrMapOvr>
    <a:masterClrMapping/>
  </p:clrMapOvr>
</p:sld>
</file>

<file path=ppt/theme/theme1.xml><?xml version="1.0" encoding="utf-8"?>
<a:theme xmlns:a="http://schemas.openxmlformats.org/drawingml/2006/main" name="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>
            <a:latin typeface="Arial" pitchFamily="34" charset="0"/>
            <a:cs typeface="Arial" pitchFamily="34" charset="0"/>
          </a:defRPr>
        </a:defPPr>
      </a:lstStyle>
    </a:txDef>
  </a:objectDefaults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PPT7</Template>
  <TotalTime>0</TotalTime>
  <Pages>1</Pages>
  <Words>3061</Words>
  <Application>Microsoft Office PowerPoint</Application>
  <PresentationFormat>Bildschirmpräsentation (4:3)</PresentationFormat>
  <Paragraphs>340</Paragraphs>
  <Slides>66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66</vt:i4>
      </vt:variant>
    </vt:vector>
  </HeadingPairs>
  <TitlesOfParts>
    <vt:vector size="74" baseType="lpstr">
      <vt:lpstr>Arial</vt:lpstr>
      <vt:lpstr>Consolas</vt:lpstr>
      <vt:lpstr>Monotype Sorts</vt:lpstr>
      <vt:lpstr>Times New Roman</vt:lpstr>
      <vt:lpstr>Wingdings</vt:lpstr>
      <vt:lpstr>vorlneu</vt:lpstr>
      <vt:lpstr>Benutzerdefiniertes Design</vt:lpstr>
      <vt:lpstr>1_vorlneu</vt:lpstr>
      <vt:lpstr>Tag 1: Einführung in Git und GitLab, Git-Workflow im Team</vt:lpstr>
      <vt:lpstr>Agenda</vt:lpstr>
      <vt:lpstr>Agenda</vt:lpstr>
      <vt:lpstr>GitLab</vt:lpstr>
      <vt:lpstr>GitLab  </vt:lpstr>
      <vt:lpstr>GitLab – Einführung </vt:lpstr>
      <vt:lpstr>GitLab – Einführung</vt:lpstr>
      <vt:lpstr>GitLab – Einführung</vt:lpstr>
      <vt:lpstr>GitLab – Einführung</vt:lpstr>
      <vt:lpstr>Startseite und Projekte</vt:lpstr>
      <vt:lpstr>Startseite &amp; Projekte</vt:lpstr>
      <vt:lpstr>Startseite &amp; Projekte</vt:lpstr>
      <vt:lpstr>Startseite &amp; Projekte</vt:lpstr>
      <vt:lpstr>Startseite &amp; Projekte</vt:lpstr>
      <vt:lpstr>Groups</vt:lpstr>
      <vt:lpstr>Groups</vt:lpstr>
      <vt:lpstr>Groups</vt:lpstr>
      <vt:lpstr>Groups</vt:lpstr>
      <vt:lpstr>Groups</vt:lpstr>
      <vt:lpstr>Clonen von Projekten</vt:lpstr>
      <vt:lpstr>Clonen von Projekten</vt:lpstr>
      <vt:lpstr>Clonen von Projekten</vt:lpstr>
      <vt:lpstr>Clonen von Projekten</vt:lpstr>
      <vt:lpstr>Clonen von Projekten</vt:lpstr>
      <vt:lpstr>Clonen von Projekten</vt:lpstr>
      <vt:lpstr>Clonen von Projekten</vt:lpstr>
      <vt:lpstr>Planing Tools</vt:lpstr>
      <vt:lpstr>Issues</vt:lpstr>
      <vt:lpstr>Labels</vt:lpstr>
      <vt:lpstr>Issues</vt:lpstr>
      <vt:lpstr>Issues</vt:lpstr>
      <vt:lpstr>Issues</vt:lpstr>
      <vt:lpstr>Issues</vt:lpstr>
      <vt:lpstr>Issues</vt:lpstr>
      <vt:lpstr>Issue-Board</vt:lpstr>
      <vt:lpstr>Issue-Board</vt:lpstr>
      <vt:lpstr>Issue-Board</vt:lpstr>
      <vt:lpstr>Milestones</vt:lpstr>
      <vt:lpstr>Milestones</vt:lpstr>
      <vt:lpstr>Wiki</vt:lpstr>
      <vt:lpstr>Branches, Commits &amp; Merging</vt:lpstr>
      <vt:lpstr>Branches</vt:lpstr>
      <vt:lpstr>Branches</vt:lpstr>
      <vt:lpstr>Commits</vt:lpstr>
      <vt:lpstr>Merge-Requests</vt:lpstr>
      <vt:lpstr>Merge-Requests</vt:lpstr>
      <vt:lpstr>Merge-Requests</vt:lpstr>
      <vt:lpstr>Merge-Requests</vt:lpstr>
      <vt:lpstr>Merge-Requests</vt:lpstr>
      <vt:lpstr>Merge-Requests</vt:lpstr>
      <vt:lpstr>Übung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&lt;Titel&gt;</dc:title>
  <dc:creator>anderScore User4</dc:creator>
  <cp:lastModifiedBy>Keutner, Christopher</cp:lastModifiedBy>
  <cp:revision>25</cp:revision>
  <cp:lastPrinted>1996-08-01T16:36:58Z</cp:lastPrinted>
  <dcterms:created xsi:type="dcterms:W3CDTF">2024-05-03T10:07:43Z</dcterms:created>
  <dcterms:modified xsi:type="dcterms:W3CDTF">2024-06-10T16:15:59Z</dcterms:modified>
</cp:coreProperties>
</file>